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5" r:id="rId3"/>
    <p:sldId id="258" r:id="rId4"/>
    <p:sldId id="262" r:id="rId5"/>
    <p:sldId id="260" r:id="rId6"/>
    <p:sldId id="263" r:id="rId7"/>
    <p:sldId id="264" r:id="rId8"/>
    <p:sldId id="259" r:id="rId9"/>
    <p:sldId id="267" r:id="rId10"/>
    <p:sldId id="268" r:id="rId11"/>
    <p:sldId id="269"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9" autoAdjust="0"/>
    <p:restoredTop sz="75000" autoAdjust="0"/>
  </p:normalViewPr>
  <p:slideViewPr>
    <p:cSldViewPr snapToGrid="0">
      <p:cViewPr varScale="1">
        <p:scale>
          <a:sx n="64" d="100"/>
          <a:sy n="64" d="100"/>
        </p:scale>
        <p:origin x="128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861347-E85C-4A00-87F3-1DE2E0D26DDC}" type="datetimeFigureOut">
              <a:rPr lang="sv-SE" smtClean="0"/>
              <a:t>2022-09-21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83BDA0-401E-451F-A77E-CE1C51FF45A1}" type="slidenum">
              <a:rPr lang="sv-SE" smtClean="0"/>
              <a:t>‹#›</a:t>
            </a:fld>
            <a:endParaRPr lang="sv-SE"/>
          </a:p>
        </p:txBody>
      </p:sp>
    </p:spTree>
    <p:extLst>
      <p:ext uri="{BB962C8B-B14F-4D97-AF65-F5344CB8AC3E}">
        <p14:creationId xmlns:p14="http://schemas.microsoft.com/office/powerpoint/2010/main" val="4152283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uppsalavatten.se/om-oss/foretaget/"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s://tmr.se/privatperson/" TargetMode="External"/><Relationship Id="rId4" Type="http://schemas.openxmlformats.org/officeDocument/2006/relationships/hyperlink" Target="https://skola.uppsalavatten.se/"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uppsalavatten.se/hushall/avfall-och-atervinning/kallsortering/sorteringsguide/"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Hej! Här kommer en liten presentation om det återvinningsprojekt som sker på er skola.</a:t>
            </a:r>
          </a:p>
          <a:p>
            <a:r>
              <a:rPr lang="sv-SE" dirty="0"/>
              <a:t>Presentationen förväntas ta ungefär 10 till 15 minuter beroende på mängd frågor.</a:t>
            </a:r>
          </a:p>
          <a:p>
            <a:endParaRPr lang="sv-SE" dirty="0"/>
          </a:p>
          <a:p>
            <a:r>
              <a:rPr lang="sv-SE" dirty="0"/>
              <a:t>Skulle något</a:t>
            </a:r>
            <a:r>
              <a:rPr lang="sv-SE" baseline="0" dirty="0"/>
              <a:t> vara otydligt eller om ni får frågor som ni inte kan svara på, kontakta oss på studiebesok@uppsalavatten.se </a:t>
            </a:r>
            <a:endParaRPr lang="sv-SE" dirty="0"/>
          </a:p>
        </p:txBody>
      </p:sp>
      <p:sp>
        <p:nvSpPr>
          <p:cNvPr id="4" name="Platshållare för bildnummer 3"/>
          <p:cNvSpPr>
            <a:spLocks noGrp="1"/>
          </p:cNvSpPr>
          <p:nvPr>
            <p:ph type="sldNum" sz="quarter" idx="10"/>
          </p:nvPr>
        </p:nvSpPr>
        <p:spPr/>
        <p:txBody>
          <a:bodyPr/>
          <a:lstStyle/>
          <a:p>
            <a:fld id="{4C83BDA0-401E-451F-A77E-CE1C51FF45A1}" type="slidenum">
              <a:rPr lang="sv-SE" smtClean="0"/>
              <a:t>1</a:t>
            </a:fld>
            <a:endParaRPr lang="sv-SE"/>
          </a:p>
        </p:txBody>
      </p:sp>
    </p:spTree>
    <p:extLst>
      <p:ext uri="{BB962C8B-B14F-4D97-AF65-F5344CB8AC3E}">
        <p14:creationId xmlns:p14="http://schemas.microsoft.com/office/powerpoint/2010/main" val="3076315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Ett pilotprojekt är ett</a:t>
            </a:r>
            <a:r>
              <a:rPr lang="sv-SE" baseline="0" dirty="0"/>
              <a:t> prova-på-projekt där vi testar om ett upplägg/en metod/ett sätt fungerar för exempelvis återvinning fungerar för skolor. Man behöver några prova-på-skolor som deltar och hjälper oss att hitta en väg framåt, för att utveckla och bli bättre efter att vi provat på att ha denna återvinning en termin. Vi lär oss på vägen och möter även problem som vi kan arbetar på bättre i en liten skala (endast två skolor) jämfört om man kört på för hela Uppsala samtidigt. Det spar pengar och hjälper oss att skapa ett bra upplägg från början, innan vi kör storskaligt.</a:t>
            </a:r>
            <a:endParaRPr lang="sv-SE" dirty="0"/>
          </a:p>
        </p:txBody>
      </p:sp>
      <p:sp>
        <p:nvSpPr>
          <p:cNvPr id="4" name="Platshållare för bildnummer 3"/>
          <p:cNvSpPr>
            <a:spLocks noGrp="1"/>
          </p:cNvSpPr>
          <p:nvPr>
            <p:ph type="sldNum" sz="quarter" idx="10"/>
          </p:nvPr>
        </p:nvSpPr>
        <p:spPr/>
        <p:txBody>
          <a:bodyPr/>
          <a:lstStyle/>
          <a:p>
            <a:fld id="{4C83BDA0-401E-451F-A77E-CE1C51FF45A1}" type="slidenum">
              <a:rPr lang="sv-SE" smtClean="0"/>
              <a:t>2</a:t>
            </a:fld>
            <a:endParaRPr lang="sv-SE"/>
          </a:p>
        </p:txBody>
      </p:sp>
    </p:spTree>
    <p:extLst>
      <p:ext uri="{BB962C8B-B14F-4D97-AF65-F5344CB8AC3E}">
        <p14:creationId xmlns:p14="http://schemas.microsoft.com/office/powerpoint/2010/main" val="1858422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 är två aktörer som deltar i det här projektet, som hjälper er att ta er fram med att återvinna bättre.</a:t>
            </a:r>
          </a:p>
          <a:p>
            <a:endParaRPr lang="sv-SE" dirty="0"/>
          </a:p>
          <a:p>
            <a:r>
              <a:rPr lang="sv-SE" dirty="0"/>
              <a:t>TMR och Uppsala Vatten och Avfall AB. Här förklaras</a:t>
            </a:r>
            <a:r>
              <a:rPr lang="sv-SE" baseline="0" dirty="0"/>
              <a:t> det kort om de två, men ni kan läsa mer på våra respektive hemsidor:</a:t>
            </a:r>
          </a:p>
          <a:p>
            <a:endParaRPr lang="sv-SE" baseline="0" dirty="0"/>
          </a:p>
          <a:p>
            <a:r>
              <a:rPr lang="sv-SE" dirty="0">
                <a:hlinkClick r:id="rId3"/>
              </a:rPr>
              <a:t>Uppsala vatten | uppsalavatten.se</a:t>
            </a:r>
            <a:r>
              <a:rPr lang="sv-SE" dirty="0"/>
              <a:t> eller vår skolwebb: </a:t>
            </a:r>
            <a:r>
              <a:rPr lang="sv-SE" dirty="0">
                <a:hlinkClick r:id="rId4"/>
              </a:rPr>
              <a:t>Skola | uppsalavatten.se</a:t>
            </a:r>
            <a:endParaRPr lang="sv-SE" dirty="0"/>
          </a:p>
          <a:p>
            <a:endParaRPr lang="sv-SE" dirty="0"/>
          </a:p>
          <a:p>
            <a:r>
              <a:rPr lang="sv-SE" dirty="0"/>
              <a:t>TMR: </a:t>
            </a:r>
            <a:r>
              <a:rPr lang="sv-SE" dirty="0">
                <a:hlinkClick r:id="rId5"/>
              </a:rPr>
              <a:t>Privatperson – TMR</a:t>
            </a:r>
            <a:endParaRPr lang="sv-SE" dirty="0"/>
          </a:p>
          <a:p>
            <a:endParaRPr lang="sv-SE" dirty="0"/>
          </a:p>
          <a:p>
            <a:endParaRPr lang="sv-SE" dirty="0"/>
          </a:p>
          <a:p>
            <a:endParaRPr lang="sv-SE" dirty="0"/>
          </a:p>
        </p:txBody>
      </p:sp>
      <p:sp>
        <p:nvSpPr>
          <p:cNvPr id="4" name="Platshållare för bildnummer 3"/>
          <p:cNvSpPr>
            <a:spLocks noGrp="1"/>
          </p:cNvSpPr>
          <p:nvPr>
            <p:ph type="sldNum" sz="quarter" idx="10"/>
          </p:nvPr>
        </p:nvSpPr>
        <p:spPr/>
        <p:txBody>
          <a:bodyPr/>
          <a:lstStyle/>
          <a:p>
            <a:fld id="{4C83BDA0-401E-451F-A77E-CE1C51FF45A1}" type="slidenum">
              <a:rPr lang="sv-SE" smtClean="0"/>
              <a:t>3</a:t>
            </a:fld>
            <a:endParaRPr lang="sv-SE"/>
          </a:p>
        </p:txBody>
      </p:sp>
    </p:spTree>
    <p:extLst>
      <p:ext uri="{BB962C8B-B14F-4D97-AF65-F5344CB8AC3E}">
        <p14:creationId xmlns:p14="http://schemas.microsoft.com/office/powerpoint/2010/main" val="3231764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a:t>
            </a:r>
            <a:r>
              <a:rPr lang="sv-SE" baseline="0" dirty="0"/>
              <a:t> två aktörerna har slagit sig samman i detta pilotprojekt för att tillsammans med skolorna öka återvinningen.</a:t>
            </a:r>
          </a:p>
          <a:p>
            <a:endParaRPr lang="sv-SE" baseline="0" dirty="0"/>
          </a:p>
          <a:p>
            <a:endParaRPr lang="sv-SE" baseline="0" dirty="0"/>
          </a:p>
          <a:p>
            <a:r>
              <a:rPr lang="sv-SE" baseline="0" dirty="0"/>
              <a:t>Men hur gör vi det? </a:t>
            </a:r>
            <a:endParaRPr lang="sv-SE" dirty="0"/>
          </a:p>
        </p:txBody>
      </p:sp>
      <p:sp>
        <p:nvSpPr>
          <p:cNvPr id="4" name="Platshållare för bildnummer 3"/>
          <p:cNvSpPr>
            <a:spLocks noGrp="1"/>
          </p:cNvSpPr>
          <p:nvPr>
            <p:ph type="sldNum" sz="quarter" idx="10"/>
          </p:nvPr>
        </p:nvSpPr>
        <p:spPr/>
        <p:txBody>
          <a:bodyPr/>
          <a:lstStyle/>
          <a:p>
            <a:fld id="{4C83BDA0-401E-451F-A77E-CE1C51FF45A1}" type="slidenum">
              <a:rPr lang="sv-SE" smtClean="0"/>
              <a:t>4</a:t>
            </a:fld>
            <a:endParaRPr lang="sv-SE"/>
          </a:p>
        </p:txBody>
      </p:sp>
    </p:spTree>
    <p:extLst>
      <p:ext uri="{BB962C8B-B14F-4D97-AF65-F5344CB8AC3E}">
        <p14:creationId xmlns:p14="http://schemas.microsoft.com/office/powerpoint/2010/main" val="1010821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aseline="0" dirty="0"/>
              <a:t>Idag har elever generellt ganska små möjligheter att återvinna det skräp de gör sig av med när de är i skolan.</a:t>
            </a:r>
          </a:p>
          <a:p>
            <a:r>
              <a:rPr lang="sv-SE" baseline="0" dirty="0"/>
              <a:t>Med detta projekt hoppas vi skapa ett koncept där vi gör återvinningen klassrumsnära.</a:t>
            </a:r>
          </a:p>
          <a:p>
            <a:endParaRPr lang="sv-SE" dirty="0"/>
          </a:p>
        </p:txBody>
      </p:sp>
      <p:sp>
        <p:nvSpPr>
          <p:cNvPr id="4" name="Platshållare för bildnummer 3"/>
          <p:cNvSpPr>
            <a:spLocks noGrp="1"/>
          </p:cNvSpPr>
          <p:nvPr>
            <p:ph type="sldNum" sz="quarter" idx="10"/>
          </p:nvPr>
        </p:nvSpPr>
        <p:spPr/>
        <p:txBody>
          <a:bodyPr/>
          <a:lstStyle/>
          <a:p>
            <a:fld id="{4C83BDA0-401E-451F-A77E-CE1C51FF45A1}" type="slidenum">
              <a:rPr lang="sv-SE" smtClean="0"/>
              <a:t>5</a:t>
            </a:fld>
            <a:endParaRPr lang="sv-SE"/>
          </a:p>
        </p:txBody>
      </p:sp>
    </p:spTree>
    <p:extLst>
      <p:ext uri="{BB962C8B-B14F-4D97-AF65-F5344CB8AC3E}">
        <p14:creationId xmlns:p14="http://schemas.microsoft.com/office/powerpoint/2010/main" val="3646052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Detta motsvarar ungefär</a:t>
            </a:r>
            <a:r>
              <a:rPr lang="sv-SE" baseline="0" dirty="0"/>
              <a:t> en kostnad på över 100.000kr årligen, bara för sopor!</a:t>
            </a:r>
          </a:p>
          <a:p>
            <a:endParaRPr lang="sv-SE" baseline="0" dirty="0"/>
          </a:p>
          <a:p>
            <a:r>
              <a:rPr lang="sv-SE" baseline="0" dirty="0"/>
              <a:t>Vi är rätt säkra på att vi kan minska den kostnaden så att ni kan lägga de pengarna på något bättre. </a:t>
            </a:r>
            <a:endParaRPr lang="sv-SE" dirty="0"/>
          </a:p>
        </p:txBody>
      </p:sp>
      <p:sp>
        <p:nvSpPr>
          <p:cNvPr id="4" name="Platshållare för bildnummer 3"/>
          <p:cNvSpPr>
            <a:spLocks noGrp="1"/>
          </p:cNvSpPr>
          <p:nvPr>
            <p:ph type="sldNum" sz="quarter" idx="10"/>
          </p:nvPr>
        </p:nvSpPr>
        <p:spPr/>
        <p:txBody>
          <a:bodyPr/>
          <a:lstStyle/>
          <a:p>
            <a:fld id="{4C83BDA0-401E-451F-A77E-CE1C51FF45A1}" type="slidenum">
              <a:rPr lang="sv-SE" smtClean="0"/>
              <a:t>6</a:t>
            </a:fld>
            <a:endParaRPr lang="sv-SE"/>
          </a:p>
        </p:txBody>
      </p:sp>
    </p:spTree>
    <p:extLst>
      <p:ext uri="{BB962C8B-B14F-4D97-AF65-F5344CB8AC3E}">
        <p14:creationId xmlns:p14="http://schemas.microsoft.com/office/powerpoint/2010/main" val="1729511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aseline="0" dirty="0"/>
              <a:t>Uppsala Vatten gjorde för några år sedan en plockanalys, när vi tog några slumpmässiga påsar av restavfall (brännbara sopor) under en längre tid och tittade på innehållet. Innehållet i dessa ”vanliga soppåsar” sorterades i förpackningar, matavfall och faktiskt restavfall (som skulle vara i påsen). </a:t>
            </a:r>
          </a:p>
          <a:p>
            <a:endParaRPr lang="sv-SE" baseline="0" dirty="0"/>
          </a:p>
          <a:p>
            <a:r>
              <a:rPr lang="sv-SE" baseline="0" dirty="0"/>
              <a:t>Siffrorna var chockerande! Det mesta av påsen var inte restavfall utan förpackningar och matavfall. 2/3-delar av påsen skulle kunna blivit något nytt istället för att bara brännas upp (som man gör med restavfall idag).</a:t>
            </a:r>
          </a:p>
          <a:p>
            <a:endParaRPr lang="sv-SE" baseline="0" dirty="0"/>
          </a:p>
          <a:p>
            <a:endParaRPr lang="sv-SE" dirty="0"/>
          </a:p>
        </p:txBody>
      </p:sp>
      <p:sp>
        <p:nvSpPr>
          <p:cNvPr id="4" name="Platshållare för bildnummer 3"/>
          <p:cNvSpPr>
            <a:spLocks noGrp="1"/>
          </p:cNvSpPr>
          <p:nvPr>
            <p:ph type="sldNum" sz="quarter" idx="10"/>
          </p:nvPr>
        </p:nvSpPr>
        <p:spPr/>
        <p:txBody>
          <a:bodyPr/>
          <a:lstStyle/>
          <a:p>
            <a:fld id="{4C83BDA0-401E-451F-A77E-CE1C51FF45A1}" type="slidenum">
              <a:rPr lang="sv-SE" smtClean="0"/>
              <a:t>7</a:t>
            </a:fld>
            <a:endParaRPr lang="sv-SE"/>
          </a:p>
        </p:txBody>
      </p:sp>
    </p:spTree>
    <p:extLst>
      <p:ext uri="{BB962C8B-B14F-4D97-AF65-F5344CB8AC3E}">
        <p14:creationId xmlns:p14="http://schemas.microsoft.com/office/powerpoint/2010/main" val="1997790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Allt ni behöver göra på plats är att se till att sortera</a:t>
            </a:r>
            <a:r>
              <a:rPr lang="sv-SE" baseline="0" dirty="0"/>
              <a:t> skräpet så bra ni kan! </a:t>
            </a:r>
          </a:p>
          <a:p>
            <a:endParaRPr lang="sv-SE" baseline="0" dirty="0"/>
          </a:p>
          <a:p>
            <a:endParaRPr lang="sv-SE" baseline="0" dirty="0"/>
          </a:p>
        </p:txBody>
      </p:sp>
      <p:sp>
        <p:nvSpPr>
          <p:cNvPr id="4" name="Platshållare för bildnummer 3"/>
          <p:cNvSpPr>
            <a:spLocks noGrp="1"/>
          </p:cNvSpPr>
          <p:nvPr>
            <p:ph type="sldNum" sz="quarter" idx="10"/>
          </p:nvPr>
        </p:nvSpPr>
        <p:spPr/>
        <p:txBody>
          <a:bodyPr/>
          <a:lstStyle/>
          <a:p>
            <a:fld id="{4C83BDA0-401E-451F-A77E-CE1C51FF45A1}" type="slidenum">
              <a:rPr lang="sv-SE" smtClean="0"/>
              <a:t>8</a:t>
            </a:fld>
            <a:endParaRPr lang="sv-SE"/>
          </a:p>
        </p:txBody>
      </p:sp>
    </p:spTree>
    <p:extLst>
      <p:ext uri="{BB962C8B-B14F-4D97-AF65-F5344CB8AC3E}">
        <p14:creationId xmlns:p14="http://schemas.microsoft.com/office/powerpoint/2010/main" val="17014373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På</a:t>
            </a:r>
            <a:r>
              <a:rPr lang="sv-SE" baseline="0" dirty="0"/>
              <a:t> alla svenska produkter ska det stå på förpackningen vad den ska sorteras som, så då kan man alltid läsa sig till svaret.</a:t>
            </a:r>
          </a:p>
          <a:p>
            <a:endParaRPr lang="sv-SE" baseline="0" dirty="0"/>
          </a:p>
          <a:p>
            <a:r>
              <a:rPr lang="sv-SE" baseline="0" dirty="0"/>
              <a:t>Om man inte vet kan man också testa förpackningen genom att exempelvis riva sönder det lite: är det hårigt/</a:t>
            </a:r>
            <a:r>
              <a:rPr lang="sv-SE" baseline="0" dirty="0" err="1"/>
              <a:t>papperslikt</a:t>
            </a:r>
            <a:r>
              <a:rPr lang="sv-SE" baseline="0" dirty="0"/>
              <a:t> så är det en pappersförpackning. Är det rakt och rent när man river är det troligen plast eller metall. </a:t>
            </a:r>
            <a:r>
              <a:rPr lang="sv-SE" baseline="0" dirty="0" err="1"/>
              <a:t>Knöglar</a:t>
            </a:r>
            <a:r>
              <a:rPr lang="sv-SE" baseline="0" dirty="0"/>
              <a:t> du ihop förpackningen så stannar en metallförpackning som en boll medans en plastförpackning prasslar och vecklar ut sig igen. Lite tips för att veta vad som är vad </a:t>
            </a:r>
            <a:r>
              <a:rPr lang="sv-SE" baseline="0" dirty="0">
                <a:sym typeface="Wingdings" panose="05000000000000000000" pitchFamily="2" charset="2"/>
              </a:rPr>
              <a:t></a:t>
            </a:r>
          </a:p>
          <a:p>
            <a:endParaRPr lang="sv-SE" baseline="0" dirty="0">
              <a:sym typeface="Wingdings" panose="05000000000000000000" pitchFamily="2" charset="2"/>
            </a:endParaRPr>
          </a:p>
          <a:p>
            <a:r>
              <a:rPr lang="sv-SE" baseline="0" dirty="0">
                <a:sym typeface="Wingdings" panose="05000000000000000000" pitchFamily="2" charset="2"/>
              </a:rPr>
              <a:t>Är man fortfarande osäker kan man söka på Uppsala vattens sorteringsguide:  </a:t>
            </a:r>
            <a:r>
              <a:rPr lang="sv-SE" dirty="0">
                <a:hlinkClick r:id="rId3"/>
              </a:rPr>
              <a:t>Sorteringsguide | uppsalavatten.se</a:t>
            </a:r>
            <a:endParaRPr lang="sv-SE" baseline="0" dirty="0"/>
          </a:p>
          <a:p>
            <a:endParaRPr lang="sv-SE" dirty="0"/>
          </a:p>
        </p:txBody>
      </p:sp>
      <p:sp>
        <p:nvSpPr>
          <p:cNvPr id="4" name="Platshållare för bildnummer 3"/>
          <p:cNvSpPr>
            <a:spLocks noGrp="1"/>
          </p:cNvSpPr>
          <p:nvPr>
            <p:ph type="sldNum" sz="quarter" idx="10"/>
          </p:nvPr>
        </p:nvSpPr>
        <p:spPr/>
        <p:txBody>
          <a:bodyPr/>
          <a:lstStyle/>
          <a:p>
            <a:fld id="{4C83BDA0-401E-451F-A77E-CE1C51FF45A1}" type="slidenum">
              <a:rPr lang="sv-SE" smtClean="0"/>
              <a:t>9</a:t>
            </a:fld>
            <a:endParaRPr lang="sv-SE"/>
          </a:p>
        </p:txBody>
      </p:sp>
    </p:spTree>
    <p:extLst>
      <p:ext uri="{BB962C8B-B14F-4D97-AF65-F5344CB8AC3E}">
        <p14:creationId xmlns:p14="http://schemas.microsoft.com/office/powerpoint/2010/main" val="808302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p>
        </p:txBody>
      </p:sp>
      <p:sp>
        <p:nvSpPr>
          <p:cNvPr id="4" name="Platshållare för datum 3"/>
          <p:cNvSpPr>
            <a:spLocks noGrp="1"/>
          </p:cNvSpPr>
          <p:nvPr>
            <p:ph type="dt" sz="half" idx="10"/>
          </p:nvPr>
        </p:nvSpPr>
        <p:spPr/>
        <p:txBody>
          <a:bodyPr/>
          <a:lstStyle/>
          <a:p>
            <a:fld id="{919CB7B7-8704-4906-A427-D9EAC144E920}" type="datetimeFigureOut">
              <a:rPr lang="sv-SE" smtClean="0"/>
              <a:t>2022-09-21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9647E9B-34B1-4105-BBEB-86C5B0508225}" type="slidenum">
              <a:rPr lang="sv-SE" smtClean="0"/>
              <a:t>‹#›</a:t>
            </a:fld>
            <a:endParaRPr lang="sv-SE"/>
          </a:p>
        </p:txBody>
      </p:sp>
    </p:spTree>
    <p:extLst>
      <p:ext uri="{BB962C8B-B14F-4D97-AF65-F5344CB8AC3E}">
        <p14:creationId xmlns:p14="http://schemas.microsoft.com/office/powerpoint/2010/main" val="3658190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919CB7B7-8704-4906-A427-D9EAC144E920}" type="datetimeFigureOut">
              <a:rPr lang="sv-SE" smtClean="0"/>
              <a:t>2022-09-21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9647E9B-34B1-4105-BBEB-86C5B0508225}" type="slidenum">
              <a:rPr lang="sv-SE" smtClean="0"/>
              <a:t>‹#›</a:t>
            </a:fld>
            <a:endParaRPr lang="sv-SE"/>
          </a:p>
        </p:txBody>
      </p:sp>
    </p:spTree>
    <p:extLst>
      <p:ext uri="{BB962C8B-B14F-4D97-AF65-F5344CB8AC3E}">
        <p14:creationId xmlns:p14="http://schemas.microsoft.com/office/powerpoint/2010/main" val="2386898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919CB7B7-8704-4906-A427-D9EAC144E920}" type="datetimeFigureOut">
              <a:rPr lang="sv-SE" smtClean="0"/>
              <a:t>2022-09-21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9647E9B-34B1-4105-BBEB-86C5B0508225}" type="slidenum">
              <a:rPr lang="sv-SE" smtClean="0"/>
              <a:t>‹#›</a:t>
            </a:fld>
            <a:endParaRPr lang="sv-SE"/>
          </a:p>
        </p:txBody>
      </p:sp>
    </p:spTree>
    <p:extLst>
      <p:ext uri="{BB962C8B-B14F-4D97-AF65-F5344CB8AC3E}">
        <p14:creationId xmlns:p14="http://schemas.microsoft.com/office/powerpoint/2010/main" val="3423402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919CB7B7-8704-4906-A427-D9EAC144E920}" type="datetimeFigureOut">
              <a:rPr lang="sv-SE" smtClean="0"/>
              <a:t>2022-09-21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9647E9B-34B1-4105-BBEB-86C5B0508225}" type="slidenum">
              <a:rPr lang="sv-SE" smtClean="0"/>
              <a:t>‹#›</a:t>
            </a:fld>
            <a:endParaRPr lang="sv-SE"/>
          </a:p>
        </p:txBody>
      </p:sp>
    </p:spTree>
    <p:extLst>
      <p:ext uri="{BB962C8B-B14F-4D97-AF65-F5344CB8AC3E}">
        <p14:creationId xmlns:p14="http://schemas.microsoft.com/office/powerpoint/2010/main" val="2881183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p>
            <a:fld id="{919CB7B7-8704-4906-A427-D9EAC144E920}" type="datetimeFigureOut">
              <a:rPr lang="sv-SE" smtClean="0"/>
              <a:t>2022-09-21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9647E9B-34B1-4105-BBEB-86C5B0508225}" type="slidenum">
              <a:rPr lang="sv-SE" smtClean="0"/>
              <a:t>‹#›</a:t>
            </a:fld>
            <a:endParaRPr lang="sv-SE"/>
          </a:p>
        </p:txBody>
      </p:sp>
    </p:spTree>
    <p:extLst>
      <p:ext uri="{BB962C8B-B14F-4D97-AF65-F5344CB8AC3E}">
        <p14:creationId xmlns:p14="http://schemas.microsoft.com/office/powerpoint/2010/main" val="3679968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919CB7B7-8704-4906-A427-D9EAC144E920}" type="datetimeFigureOut">
              <a:rPr lang="sv-SE" smtClean="0"/>
              <a:t>2022-09-21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9647E9B-34B1-4105-BBEB-86C5B0508225}" type="slidenum">
              <a:rPr lang="sv-SE" smtClean="0"/>
              <a:t>‹#›</a:t>
            </a:fld>
            <a:endParaRPr lang="sv-SE"/>
          </a:p>
        </p:txBody>
      </p:sp>
    </p:spTree>
    <p:extLst>
      <p:ext uri="{BB962C8B-B14F-4D97-AF65-F5344CB8AC3E}">
        <p14:creationId xmlns:p14="http://schemas.microsoft.com/office/powerpoint/2010/main" val="2409608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919CB7B7-8704-4906-A427-D9EAC144E920}" type="datetimeFigureOut">
              <a:rPr lang="sv-SE" smtClean="0"/>
              <a:t>2022-09-21</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59647E9B-34B1-4105-BBEB-86C5B0508225}" type="slidenum">
              <a:rPr lang="sv-SE" smtClean="0"/>
              <a:t>‹#›</a:t>
            </a:fld>
            <a:endParaRPr lang="sv-SE"/>
          </a:p>
        </p:txBody>
      </p:sp>
    </p:spTree>
    <p:extLst>
      <p:ext uri="{BB962C8B-B14F-4D97-AF65-F5344CB8AC3E}">
        <p14:creationId xmlns:p14="http://schemas.microsoft.com/office/powerpoint/2010/main" val="3187724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919CB7B7-8704-4906-A427-D9EAC144E920}" type="datetimeFigureOut">
              <a:rPr lang="sv-SE" smtClean="0"/>
              <a:t>2022-09-21</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59647E9B-34B1-4105-BBEB-86C5B0508225}" type="slidenum">
              <a:rPr lang="sv-SE" smtClean="0"/>
              <a:t>‹#›</a:t>
            </a:fld>
            <a:endParaRPr lang="sv-SE"/>
          </a:p>
        </p:txBody>
      </p:sp>
    </p:spTree>
    <p:extLst>
      <p:ext uri="{BB962C8B-B14F-4D97-AF65-F5344CB8AC3E}">
        <p14:creationId xmlns:p14="http://schemas.microsoft.com/office/powerpoint/2010/main" val="1837058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919CB7B7-8704-4906-A427-D9EAC144E920}" type="datetimeFigureOut">
              <a:rPr lang="sv-SE" smtClean="0"/>
              <a:t>2022-09-21</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59647E9B-34B1-4105-BBEB-86C5B0508225}" type="slidenum">
              <a:rPr lang="sv-SE" smtClean="0"/>
              <a:t>‹#›</a:t>
            </a:fld>
            <a:endParaRPr lang="sv-SE"/>
          </a:p>
        </p:txBody>
      </p:sp>
    </p:spTree>
    <p:extLst>
      <p:ext uri="{BB962C8B-B14F-4D97-AF65-F5344CB8AC3E}">
        <p14:creationId xmlns:p14="http://schemas.microsoft.com/office/powerpoint/2010/main" val="1172393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919CB7B7-8704-4906-A427-D9EAC144E920}" type="datetimeFigureOut">
              <a:rPr lang="sv-SE" smtClean="0"/>
              <a:t>2022-09-21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9647E9B-34B1-4105-BBEB-86C5B0508225}" type="slidenum">
              <a:rPr lang="sv-SE" smtClean="0"/>
              <a:t>‹#›</a:t>
            </a:fld>
            <a:endParaRPr lang="sv-SE"/>
          </a:p>
        </p:txBody>
      </p:sp>
    </p:spTree>
    <p:extLst>
      <p:ext uri="{BB962C8B-B14F-4D97-AF65-F5344CB8AC3E}">
        <p14:creationId xmlns:p14="http://schemas.microsoft.com/office/powerpoint/2010/main" val="4106738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919CB7B7-8704-4906-A427-D9EAC144E920}" type="datetimeFigureOut">
              <a:rPr lang="sv-SE" smtClean="0"/>
              <a:t>2022-09-21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9647E9B-34B1-4105-BBEB-86C5B0508225}" type="slidenum">
              <a:rPr lang="sv-SE" smtClean="0"/>
              <a:t>‹#›</a:t>
            </a:fld>
            <a:endParaRPr lang="sv-SE"/>
          </a:p>
        </p:txBody>
      </p:sp>
    </p:spTree>
    <p:extLst>
      <p:ext uri="{BB962C8B-B14F-4D97-AF65-F5344CB8AC3E}">
        <p14:creationId xmlns:p14="http://schemas.microsoft.com/office/powerpoint/2010/main" val="2341349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9CB7B7-8704-4906-A427-D9EAC144E920}" type="datetimeFigureOut">
              <a:rPr lang="sv-SE" smtClean="0"/>
              <a:t>2022-09-21</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647E9B-34B1-4105-BBEB-86C5B0508225}" type="slidenum">
              <a:rPr lang="sv-SE" smtClean="0"/>
              <a:t>‹#›</a:t>
            </a:fld>
            <a:endParaRPr lang="sv-SE"/>
          </a:p>
        </p:txBody>
      </p:sp>
    </p:spTree>
    <p:extLst>
      <p:ext uri="{BB962C8B-B14F-4D97-AF65-F5344CB8AC3E}">
        <p14:creationId xmlns:p14="http://schemas.microsoft.com/office/powerpoint/2010/main" val="4276276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uppsalavatten.se/pilotprojekt"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uppsalavatten.se/pilotprojekt"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jpg"/><Relationship Id="rId7"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780716" y="1063542"/>
            <a:ext cx="10448758" cy="2387600"/>
          </a:xfrm>
        </p:spPr>
        <p:txBody>
          <a:bodyPr>
            <a:normAutofit/>
          </a:bodyPr>
          <a:lstStyle/>
          <a:p>
            <a:r>
              <a:rPr lang="sv-SE" dirty="0">
                <a:latin typeface="Cambria" panose="02040503050406030204" pitchFamily="18" charset="0"/>
                <a:ea typeface="Cambria" panose="02040503050406030204" pitchFamily="18" charset="0"/>
              </a:rPr>
              <a:t>Pilotprojekt: </a:t>
            </a:r>
            <a:br>
              <a:rPr lang="sv-SE" dirty="0">
                <a:latin typeface="Cambria" panose="02040503050406030204" pitchFamily="18" charset="0"/>
                <a:ea typeface="Cambria" panose="02040503050406030204" pitchFamily="18" charset="0"/>
              </a:rPr>
            </a:br>
            <a:r>
              <a:rPr lang="sv-SE" b="1" dirty="0">
                <a:latin typeface="Cambria" panose="02040503050406030204" pitchFamily="18" charset="0"/>
                <a:ea typeface="Cambria" panose="02040503050406030204" pitchFamily="18" charset="0"/>
              </a:rPr>
              <a:t>Klassrumsnära återvinning</a:t>
            </a:r>
          </a:p>
        </p:txBody>
      </p:sp>
      <p:sp>
        <p:nvSpPr>
          <p:cNvPr id="3" name="Underrubrik 2"/>
          <p:cNvSpPr>
            <a:spLocks noGrp="1"/>
          </p:cNvSpPr>
          <p:nvPr>
            <p:ph type="subTitle" idx="1"/>
          </p:nvPr>
        </p:nvSpPr>
        <p:spPr/>
        <p:txBody>
          <a:bodyPr/>
          <a:lstStyle/>
          <a:p>
            <a:r>
              <a:rPr lang="sv-SE" dirty="0">
                <a:latin typeface="Cambria" panose="02040503050406030204" pitchFamily="18" charset="0"/>
                <a:ea typeface="Cambria" panose="02040503050406030204" pitchFamily="18" charset="0"/>
              </a:rPr>
              <a:t>”Vad är det för konstiga kärl som står runt om i skolan?”</a:t>
            </a:r>
          </a:p>
        </p:txBody>
      </p:sp>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98" y="0"/>
            <a:ext cx="2284663" cy="2284663"/>
          </a:xfrm>
          <a:prstGeom prst="rect">
            <a:avLst/>
          </a:prstGeom>
        </p:spPr>
      </p:pic>
      <p:pic>
        <p:nvPicPr>
          <p:cNvPr id="6" name="Bildobjekt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77136" y="488943"/>
            <a:ext cx="2313940" cy="998303"/>
          </a:xfrm>
          <a:prstGeom prst="rect">
            <a:avLst/>
          </a:prstGeom>
        </p:spPr>
      </p:pic>
      <p:pic>
        <p:nvPicPr>
          <p:cNvPr id="7" name="Bildobjekt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71188" y="4334039"/>
            <a:ext cx="2150318" cy="2149314"/>
          </a:xfrm>
          <a:prstGeom prst="rect">
            <a:avLst/>
          </a:prstGeom>
        </p:spPr>
      </p:pic>
    </p:spTree>
    <p:extLst>
      <p:ext uri="{BB962C8B-B14F-4D97-AF65-F5344CB8AC3E}">
        <p14:creationId xmlns:p14="http://schemas.microsoft.com/office/powerpoint/2010/main" val="2365802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871620" y="1562347"/>
            <a:ext cx="10448758" cy="2387600"/>
          </a:xfrm>
        </p:spPr>
        <p:txBody>
          <a:bodyPr>
            <a:normAutofit/>
          </a:bodyPr>
          <a:lstStyle/>
          <a:p>
            <a:r>
              <a:rPr lang="sv-SE" dirty="0">
                <a:latin typeface="Cambria" panose="02040503050406030204" pitchFamily="18" charset="0"/>
                <a:ea typeface="Cambria" panose="02040503050406030204" pitchFamily="18" charset="0"/>
              </a:rPr>
              <a:t>Se filmer och lär er mer via länkarna: </a:t>
            </a:r>
            <a:endParaRPr lang="sv-SE" b="1" dirty="0">
              <a:latin typeface="Cambria" panose="02040503050406030204" pitchFamily="18" charset="0"/>
              <a:ea typeface="Cambria" panose="02040503050406030204" pitchFamily="18" charset="0"/>
            </a:endParaRPr>
          </a:p>
        </p:txBody>
      </p:sp>
      <p:sp>
        <p:nvSpPr>
          <p:cNvPr id="3" name="Underrubrik 2"/>
          <p:cNvSpPr>
            <a:spLocks noGrp="1"/>
          </p:cNvSpPr>
          <p:nvPr>
            <p:ph type="subTitle" idx="1"/>
          </p:nvPr>
        </p:nvSpPr>
        <p:spPr>
          <a:xfrm>
            <a:off x="0" y="4747364"/>
            <a:ext cx="12191999" cy="1867846"/>
          </a:xfrm>
        </p:spPr>
        <p:txBody>
          <a:bodyPr>
            <a:normAutofit/>
          </a:bodyPr>
          <a:lstStyle/>
          <a:p>
            <a:r>
              <a:rPr lang="sv-SE" sz="4000" dirty="0">
                <a:solidFill>
                  <a:srgbClr val="FF0000"/>
                </a:solidFill>
                <a:latin typeface="Cambria" panose="02040503050406030204" pitchFamily="18" charset="0"/>
                <a:ea typeface="Cambria" panose="02040503050406030204" pitchFamily="18" charset="0"/>
                <a:hlinkClick r:id="rId2"/>
              </a:rPr>
              <a:t>www.uppsalavatten.se/pilotprojekt</a:t>
            </a:r>
            <a:r>
              <a:rPr lang="sv-SE" sz="4000" dirty="0">
                <a:solidFill>
                  <a:srgbClr val="FF0000"/>
                </a:solidFill>
                <a:latin typeface="Cambria" panose="02040503050406030204" pitchFamily="18" charset="0"/>
                <a:ea typeface="Cambria" panose="02040503050406030204" pitchFamily="18" charset="0"/>
              </a:rPr>
              <a:t> </a:t>
            </a:r>
          </a:p>
        </p:txBody>
      </p:sp>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98" y="0"/>
            <a:ext cx="2284663" cy="2284663"/>
          </a:xfrm>
          <a:prstGeom prst="rect">
            <a:avLst/>
          </a:prstGeom>
        </p:spPr>
      </p:pic>
      <p:pic>
        <p:nvPicPr>
          <p:cNvPr id="6" name="Bildobjekt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77136" y="488943"/>
            <a:ext cx="2313940" cy="998303"/>
          </a:xfrm>
          <a:prstGeom prst="rect">
            <a:avLst/>
          </a:prstGeom>
        </p:spPr>
      </p:pic>
    </p:spTree>
    <p:extLst>
      <p:ext uri="{BB962C8B-B14F-4D97-AF65-F5344CB8AC3E}">
        <p14:creationId xmlns:p14="http://schemas.microsoft.com/office/powerpoint/2010/main" val="1078688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871620" y="1562347"/>
            <a:ext cx="10448758" cy="2387600"/>
          </a:xfrm>
        </p:spPr>
        <p:txBody>
          <a:bodyPr>
            <a:normAutofit/>
          </a:bodyPr>
          <a:lstStyle/>
          <a:p>
            <a:r>
              <a:rPr lang="sv-SE" dirty="0">
                <a:latin typeface="Cambria" panose="02040503050406030204" pitchFamily="18" charset="0"/>
                <a:ea typeface="Cambria" panose="02040503050406030204" pitchFamily="18" charset="0"/>
              </a:rPr>
              <a:t>Frågor?</a:t>
            </a:r>
            <a:endParaRPr lang="sv-SE" b="1" dirty="0">
              <a:latin typeface="Cambria" panose="02040503050406030204" pitchFamily="18" charset="0"/>
              <a:ea typeface="Cambria" panose="02040503050406030204" pitchFamily="18" charset="0"/>
            </a:endParaRPr>
          </a:p>
        </p:txBody>
      </p:sp>
      <p:sp>
        <p:nvSpPr>
          <p:cNvPr id="3" name="Underrubrik 2"/>
          <p:cNvSpPr>
            <a:spLocks noGrp="1"/>
          </p:cNvSpPr>
          <p:nvPr>
            <p:ph type="subTitle" idx="1"/>
          </p:nvPr>
        </p:nvSpPr>
        <p:spPr>
          <a:xfrm>
            <a:off x="0" y="4747364"/>
            <a:ext cx="12191999" cy="1867846"/>
          </a:xfrm>
        </p:spPr>
        <p:txBody>
          <a:bodyPr>
            <a:normAutofit/>
          </a:bodyPr>
          <a:lstStyle/>
          <a:p>
            <a:r>
              <a:rPr lang="sv-SE" sz="4000" dirty="0">
                <a:solidFill>
                  <a:srgbClr val="FF0000"/>
                </a:solidFill>
                <a:latin typeface="Cambria" panose="02040503050406030204" pitchFamily="18" charset="0"/>
                <a:ea typeface="Cambria" panose="02040503050406030204" pitchFamily="18" charset="0"/>
                <a:hlinkClick r:id="rId2"/>
              </a:rPr>
              <a:t>www.uppsalavatten.se/pilotprojekt</a:t>
            </a:r>
            <a:r>
              <a:rPr lang="sv-SE" sz="4000" dirty="0">
                <a:solidFill>
                  <a:srgbClr val="FF0000"/>
                </a:solidFill>
                <a:latin typeface="Cambria" panose="02040503050406030204" pitchFamily="18" charset="0"/>
                <a:ea typeface="Cambria" panose="02040503050406030204" pitchFamily="18" charset="0"/>
              </a:rPr>
              <a:t> </a:t>
            </a:r>
          </a:p>
        </p:txBody>
      </p:sp>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98" y="0"/>
            <a:ext cx="2284663" cy="2284663"/>
          </a:xfrm>
          <a:prstGeom prst="rect">
            <a:avLst/>
          </a:prstGeom>
        </p:spPr>
      </p:pic>
      <p:pic>
        <p:nvPicPr>
          <p:cNvPr id="6" name="Bildobjekt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77136" y="488943"/>
            <a:ext cx="2313940" cy="998303"/>
          </a:xfrm>
          <a:prstGeom prst="rect">
            <a:avLst/>
          </a:prstGeom>
        </p:spPr>
      </p:pic>
    </p:spTree>
    <p:extLst>
      <p:ext uri="{BB962C8B-B14F-4D97-AF65-F5344CB8AC3E}">
        <p14:creationId xmlns:p14="http://schemas.microsoft.com/office/powerpoint/2010/main" val="1508280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780716" y="1063542"/>
            <a:ext cx="10448758" cy="2387600"/>
          </a:xfrm>
        </p:spPr>
        <p:txBody>
          <a:bodyPr>
            <a:normAutofit/>
          </a:bodyPr>
          <a:lstStyle/>
          <a:p>
            <a:r>
              <a:rPr lang="sv-SE" dirty="0">
                <a:latin typeface="Cambria" panose="02040503050406030204" pitchFamily="18" charset="0"/>
                <a:ea typeface="Cambria" panose="02040503050406030204" pitchFamily="18" charset="0"/>
              </a:rPr>
              <a:t>Vad är ett pilotprojekt?</a:t>
            </a:r>
            <a:endParaRPr lang="sv-SE" b="1" dirty="0">
              <a:latin typeface="Cambria" panose="02040503050406030204" pitchFamily="18" charset="0"/>
              <a:ea typeface="Cambria" panose="02040503050406030204" pitchFamily="18" charset="0"/>
            </a:endParaRPr>
          </a:p>
        </p:txBody>
      </p:sp>
      <p:sp>
        <p:nvSpPr>
          <p:cNvPr id="3" name="Underrubrik 2"/>
          <p:cNvSpPr>
            <a:spLocks noGrp="1"/>
          </p:cNvSpPr>
          <p:nvPr>
            <p:ph type="subTitle" idx="1"/>
          </p:nvPr>
        </p:nvSpPr>
        <p:spPr>
          <a:xfrm>
            <a:off x="1481221" y="4025741"/>
            <a:ext cx="9144000" cy="1655762"/>
          </a:xfrm>
        </p:spPr>
        <p:txBody>
          <a:bodyPr>
            <a:normAutofit lnSpcReduction="10000"/>
          </a:bodyPr>
          <a:lstStyle/>
          <a:p>
            <a:r>
              <a:rPr lang="sv-SE" dirty="0">
                <a:latin typeface="Cambria" panose="02040503050406030204" pitchFamily="18" charset="0"/>
                <a:ea typeface="Cambria" panose="02040503050406030204" pitchFamily="18" charset="0"/>
              </a:rPr>
              <a:t>”Prova på”-projekt</a:t>
            </a:r>
          </a:p>
          <a:p>
            <a:r>
              <a:rPr lang="sv-SE" dirty="0">
                <a:latin typeface="Cambria" panose="02040503050406030204" pitchFamily="18" charset="0"/>
                <a:ea typeface="Cambria" panose="02040503050406030204" pitchFamily="18" charset="0"/>
              </a:rPr>
              <a:t>Testa sig fram</a:t>
            </a:r>
          </a:p>
          <a:p>
            <a:r>
              <a:rPr lang="sv-SE" dirty="0">
                <a:latin typeface="Cambria" panose="02040503050406030204" pitchFamily="18" charset="0"/>
                <a:ea typeface="Cambria" panose="02040503050406030204" pitchFamily="18" charset="0"/>
              </a:rPr>
              <a:t>Veta problem innan</a:t>
            </a:r>
          </a:p>
          <a:p>
            <a:r>
              <a:rPr lang="sv-SE" dirty="0">
                <a:latin typeface="Cambria" panose="02040503050406030204" pitchFamily="18" charset="0"/>
                <a:ea typeface="Cambria" panose="02040503050406030204" pitchFamily="18" charset="0"/>
              </a:rPr>
              <a:t>Lära sig på vägen</a:t>
            </a:r>
          </a:p>
          <a:p>
            <a:endParaRPr lang="sv-SE" dirty="0">
              <a:latin typeface="Cambria" panose="02040503050406030204" pitchFamily="18" charset="0"/>
              <a:ea typeface="Cambria" panose="02040503050406030204" pitchFamily="18" charset="0"/>
            </a:endParaRPr>
          </a:p>
        </p:txBody>
      </p:sp>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98" y="0"/>
            <a:ext cx="2284663" cy="2284663"/>
          </a:xfrm>
          <a:prstGeom prst="rect">
            <a:avLst/>
          </a:prstGeom>
        </p:spPr>
      </p:pic>
      <p:pic>
        <p:nvPicPr>
          <p:cNvPr id="6" name="Bildobjekt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77136" y="488943"/>
            <a:ext cx="2313940" cy="998303"/>
          </a:xfrm>
          <a:prstGeom prst="rect">
            <a:avLst/>
          </a:prstGeom>
        </p:spPr>
      </p:pic>
      <p:pic>
        <p:nvPicPr>
          <p:cNvPr id="4" name="Bildobjekt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61764" y="365760"/>
            <a:ext cx="2782913" cy="2044976"/>
          </a:xfrm>
          <a:prstGeom prst="rect">
            <a:avLst/>
          </a:prstGeom>
        </p:spPr>
      </p:pic>
    </p:spTree>
    <p:extLst>
      <p:ext uri="{BB962C8B-B14F-4D97-AF65-F5344CB8AC3E}">
        <p14:creationId xmlns:p14="http://schemas.microsoft.com/office/powerpoint/2010/main" val="3104293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621881" y="-870124"/>
            <a:ext cx="13166530" cy="2387600"/>
          </a:xfrm>
        </p:spPr>
        <p:txBody>
          <a:bodyPr>
            <a:normAutofit/>
          </a:bodyPr>
          <a:lstStyle/>
          <a:p>
            <a:r>
              <a:rPr lang="sv-SE" dirty="0">
                <a:latin typeface="Cambria" panose="02040503050406030204" pitchFamily="18" charset="0"/>
                <a:ea typeface="Cambria" panose="02040503050406030204" pitchFamily="18" charset="0"/>
              </a:rPr>
              <a:t>Samarbete mellan två aktörer:</a:t>
            </a:r>
            <a:endParaRPr lang="sv-SE" b="1" dirty="0">
              <a:latin typeface="Cambria" panose="02040503050406030204" pitchFamily="18" charset="0"/>
              <a:ea typeface="Cambria" panose="02040503050406030204" pitchFamily="18" charset="0"/>
            </a:endParaRPr>
          </a:p>
        </p:txBody>
      </p:sp>
      <p:sp>
        <p:nvSpPr>
          <p:cNvPr id="3" name="Underrubrik 2"/>
          <p:cNvSpPr>
            <a:spLocks noGrp="1"/>
          </p:cNvSpPr>
          <p:nvPr>
            <p:ph type="subTitle" idx="1"/>
          </p:nvPr>
        </p:nvSpPr>
        <p:spPr>
          <a:xfrm>
            <a:off x="149726" y="3602038"/>
            <a:ext cx="5117432" cy="2745288"/>
          </a:xfrm>
        </p:spPr>
        <p:txBody>
          <a:bodyPr>
            <a:normAutofit fontScale="85000" lnSpcReduction="10000"/>
          </a:bodyPr>
          <a:lstStyle/>
          <a:p>
            <a:pPr algn="l"/>
            <a:r>
              <a:rPr lang="sv-SE" b="1" dirty="0">
                <a:latin typeface="Cambria" panose="02040503050406030204" pitchFamily="18" charset="0"/>
                <a:ea typeface="Cambria" panose="02040503050406030204" pitchFamily="18" charset="0"/>
              </a:rPr>
              <a:t>Uppsala vatten &amp; avfall AB</a:t>
            </a:r>
          </a:p>
          <a:p>
            <a:pPr marL="342900" indent="-342900" algn="l">
              <a:buFont typeface="Wingdings" panose="05000000000000000000" pitchFamily="2" charset="2"/>
              <a:buChar char="§"/>
            </a:pPr>
            <a:r>
              <a:rPr lang="sv-SE" dirty="0">
                <a:latin typeface="Cambria" panose="02040503050406030204" pitchFamily="18" charset="0"/>
                <a:ea typeface="Cambria" panose="02040503050406030204" pitchFamily="18" charset="0"/>
              </a:rPr>
              <a:t>Hämtar matavfall och gör till biogas + biogödsel </a:t>
            </a:r>
          </a:p>
          <a:p>
            <a:pPr marL="342900" indent="-342900" algn="l">
              <a:buFont typeface="Wingdings" panose="05000000000000000000" pitchFamily="2" charset="2"/>
              <a:buChar char="§"/>
            </a:pPr>
            <a:r>
              <a:rPr lang="sv-SE" dirty="0">
                <a:latin typeface="Cambria" panose="02040503050406030204" pitchFamily="18" charset="0"/>
                <a:ea typeface="Cambria" panose="02040503050406030204" pitchFamily="18" charset="0"/>
              </a:rPr>
              <a:t>Hämtar restavfall (brännbara soporna) och kör det till Vattenfall</a:t>
            </a:r>
          </a:p>
          <a:p>
            <a:pPr marL="342900" indent="-342900" algn="l">
              <a:buFont typeface="Wingdings" panose="05000000000000000000" pitchFamily="2" charset="2"/>
              <a:buChar char="§"/>
            </a:pPr>
            <a:r>
              <a:rPr lang="sv-SE" dirty="0">
                <a:solidFill>
                  <a:schemeClr val="accent3"/>
                </a:solidFill>
                <a:latin typeface="Cambria" panose="02040503050406030204" pitchFamily="18" charset="0"/>
                <a:ea typeface="Cambria" panose="02040503050406030204" pitchFamily="18" charset="0"/>
              </a:rPr>
              <a:t>Ger dig rent dricksvatten</a:t>
            </a:r>
          </a:p>
          <a:p>
            <a:pPr marL="342900" indent="-342900" algn="l">
              <a:buFont typeface="Wingdings" panose="05000000000000000000" pitchFamily="2" charset="2"/>
              <a:buChar char="§"/>
            </a:pPr>
            <a:r>
              <a:rPr lang="sv-SE" dirty="0">
                <a:solidFill>
                  <a:schemeClr val="accent3"/>
                </a:solidFill>
                <a:latin typeface="Cambria" panose="02040503050406030204" pitchFamily="18" charset="0"/>
                <a:ea typeface="Cambria" panose="02040503050406030204" pitchFamily="18" charset="0"/>
              </a:rPr>
              <a:t>Tar hand om ditt avloppsvatten</a:t>
            </a:r>
          </a:p>
          <a:p>
            <a:pPr marL="342900" indent="-342900" algn="l">
              <a:buFont typeface="Wingdings" panose="05000000000000000000" pitchFamily="2" charset="2"/>
              <a:buChar char="§"/>
            </a:pPr>
            <a:r>
              <a:rPr lang="sv-SE" dirty="0">
                <a:solidFill>
                  <a:schemeClr val="accent3"/>
                </a:solidFill>
                <a:latin typeface="Cambria" panose="02040503050406030204" pitchFamily="18" charset="0"/>
                <a:ea typeface="Cambria" panose="02040503050406030204" pitchFamily="18" charset="0"/>
              </a:rPr>
              <a:t>Tar hand om dagvattnet (regn och snö)</a:t>
            </a:r>
          </a:p>
        </p:txBody>
      </p:sp>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7970" y="1782676"/>
            <a:ext cx="1627001" cy="1627001"/>
          </a:xfrm>
          <a:prstGeom prst="rect">
            <a:avLst/>
          </a:prstGeom>
        </p:spPr>
      </p:pic>
      <p:pic>
        <p:nvPicPr>
          <p:cNvPr id="6" name="Bildobjekt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42929" y="2469092"/>
            <a:ext cx="2313940" cy="998303"/>
          </a:xfrm>
          <a:prstGeom prst="rect">
            <a:avLst/>
          </a:prstGeom>
        </p:spPr>
      </p:pic>
      <p:sp>
        <p:nvSpPr>
          <p:cNvPr id="7" name="Underrubrik 2"/>
          <p:cNvSpPr txBox="1">
            <a:spLocks/>
          </p:cNvSpPr>
          <p:nvPr/>
        </p:nvSpPr>
        <p:spPr>
          <a:xfrm>
            <a:off x="7101305" y="3647490"/>
            <a:ext cx="4970379" cy="269983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sv-SE" sz="2000" b="1" dirty="0">
                <a:latin typeface="Cambria" panose="02040503050406030204" pitchFamily="18" charset="0"/>
                <a:ea typeface="Cambria" panose="02040503050406030204" pitchFamily="18" charset="0"/>
              </a:rPr>
              <a:t>TMR</a:t>
            </a:r>
          </a:p>
          <a:p>
            <a:pPr marL="342900" indent="-342900" algn="l">
              <a:buFont typeface="Wingdings" panose="05000000000000000000" pitchFamily="2" charset="2"/>
              <a:buChar char="§"/>
            </a:pPr>
            <a:r>
              <a:rPr lang="sv-SE" sz="2000" dirty="0" err="1">
                <a:latin typeface="Cambria" panose="02040503050406030204" pitchFamily="18" charset="0"/>
                <a:ea typeface="Cambria" panose="02040503050406030204" pitchFamily="18" charset="0"/>
              </a:rPr>
              <a:t>Tailor-made</a:t>
            </a:r>
            <a:r>
              <a:rPr lang="sv-SE" sz="2000" dirty="0">
                <a:latin typeface="Cambria" panose="02040503050406030204" pitchFamily="18" charset="0"/>
                <a:ea typeface="Cambria" panose="02040503050406030204" pitchFamily="18" charset="0"/>
              </a:rPr>
              <a:t> </a:t>
            </a:r>
            <a:r>
              <a:rPr lang="sv-SE" sz="2000" dirty="0" err="1">
                <a:latin typeface="Cambria" panose="02040503050406030204" pitchFamily="18" charset="0"/>
                <a:ea typeface="Cambria" panose="02040503050406030204" pitchFamily="18" charset="0"/>
              </a:rPr>
              <a:t>responsability</a:t>
            </a:r>
            <a:endParaRPr lang="sv-SE" sz="2000" dirty="0">
              <a:latin typeface="Cambria" panose="02040503050406030204" pitchFamily="18" charset="0"/>
              <a:ea typeface="Cambria" panose="02040503050406030204" pitchFamily="18" charset="0"/>
            </a:endParaRPr>
          </a:p>
          <a:p>
            <a:pPr marL="342900" indent="-342900" algn="l">
              <a:buFont typeface="Wingdings" panose="05000000000000000000" pitchFamily="2" charset="2"/>
              <a:buChar char="§"/>
            </a:pPr>
            <a:r>
              <a:rPr lang="sv-SE" sz="2000" dirty="0">
                <a:latin typeface="Cambria" panose="02040503050406030204" pitchFamily="18" charset="0"/>
                <a:ea typeface="Cambria" panose="02040503050406030204" pitchFamily="18" charset="0"/>
              </a:rPr>
              <a:t>Hämtar återvinning hemma hos folk och företag</a:t>
            </a:r>
          </a:p>
          <a:p>
            <a:pPr marL="342900" indent="-342900" algn="l">
              <a:buFont typeface="Wingdings" panose="05000000000000000000" pitchFamily="2" charset="2"/>
              <a:buChar char="§"/>
            </a:pPr>
            <a:r>
              <a:rPr lang="sv-SE" sz="2000" dirty="0">
                <a:latin typeface="Cambria" panose="02040503050406030204" pitchFamily="18" charset="0"/>
                <a:ea typeface="Cambria" panose="02040503050406030204" pitchFamily="18" charset="0"/>
              </a:rPr>
              <a:t>Tar endast emot förpackningar</a:t>
            </a:r>
          </a:p>
        </p:txBody>
      </p:sp>
    </p:spTree>
    <p:extLst>
      <p:ext uri="{BB962C8B-B14F-4D97-AF65-F5344CB8AC3E}">
        <p14:creationId xmlns:p14="http://schemas.microsoft.com/office/powerpoint/2010/main" val="417126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689811" y="1090863"/>
            <a:ext cx="10448758" cy="2387600"/>
          </a:xfrm>
        </p:spPr>
        <p:txBody>
          <a:bodyPr>
            <a:normAutofit/>
          </a:bodyPr>
          <a:lstStyle/>
          <a:p>
            <a:r>
              <a:rPr lang="sv-SE" dirty="0">
                <a:latin typeface="Cambria" panose="02040503050406030204" pitchFamily="18" charset="0"/>
                <a:ea typeface="Cambria" panose="02040503050406030204" pitchFamily="18" charset="0"/>
              </a:rPr>
              <a:t>Två aktörer med samma mål:</a:t>
            </a:r>
            <a:endParaRPr lang="sv-SE" b="1" dirty="0">
              <a:latin typeface="Cambria" panose="02040503050406030204" pitchFamily="18" charset="0"/>
              <a:ea typeface="Cambria" panose="02040503050406030204" pitchFamily="18" charset="0"/>
            </a:endParaRPr>
          </a:p>
        </p:txBody>
      </p:sp>
      <p:sp>
        <p:nvSpPr>
          <p:cNvPr id="3" name="Underrubrik 2"/>
          <p:cNvSpPr>
            <a:spLocks noGrp="1"/>
          </p:cNvSpPr>
          <p:nvPr>
            <p:ph type="subTitle" idx="1"/>
          </p:nvPr>
        </p:nvSpPr>
        <p:spPr>
          <a:xfrm>
            <a:off x="149726" y="3602038"/>
            <a:ext cx="5117432" cy="2745288"/>
          </a:xfrm>
        </p:spPr>
        <p:txBody>
          <a:bodyPr>
            <a:normAutofit/>
          </a:bodyPr>
          <a:lstStyle/>
          <a:p>
            <a:pPr algn="l"/>
            <a:r>
              <a:rPr lang="sv-SE" sz="2000" b="1" dirty="0">
                <a:latin typeface="Cambria" panose="02040503050406030204" pitchFamily="18" charset="0"/>
                <a:ea typeface="Cambria" panose="02040503050406030204" pitchFamily="18" charset="0"/>
              </a:rPr>
              <a:t>Uppsala vatten &amp; avfall AB</a:t>
            </a:r>
          </a:p>
          <a:p>
            <a:pPr marL="342900" indent="-342900" algn="l">
              <a:buFont typeface="Wingdings" panose="05000000000000000000" pitchFamily="2" charset="2"/>
              <a:buChar char="§"/>
            </a:pPr>
            <a:r>
              <a:rPr lang="sv-SE" sz="2000" dirty="0">
                <a:latin typeface="Cambria" panose="02040503050406030204" pitchFamily="18" charset="0"/>
                <a:ea typeface="Cambria" panose="02040503050406030204" pitchFamily="18" charset="0"/>
              </a:rPr>
              <a:t>Vill minska restavfallet (brännbart)</a:t>
            </a:r>
          </a:p>
          <a:p>
            <a:pPr marL="342900" indent="-342900" algn="l">
              <a:buFont typeface="Wingdings" panose="05000000000000000000" pitchFamily="2" charset="2"/>
              <a:buChar char="§"/>
            </a:pPr>
            <a:r>
              <a:rPr lang="sv-SE" sz="2000" b="1" u="sng" dirty="0">
                <a:latin typeface="Cambria" panose="02040503050406030204" pitchFamily="18" charset="0"/>
                <a:ea typeface="Cambria" panose="02040503050406030204" pitchFamily="18" charset="0"/>
              </a:rPr>
              <a:t>Vill öka återvinningen</a:t>
            </a:r>
          </a:p>
        </p:txBody>
      </p:sp>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98" y="0"/>
            <a:ext cx="2284663" cy="2284663"/>
          </a:xfrm>
          <a:prstGeom prst="rect">
            <a:avLst/>
          </a:prstGeom>
        </p:spPr>
      </p:pic>
      <p:pic>
        <p:nvPicPr>
          <p:cNvPr id="6" name="Bildobjekt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77136" y="488943"/>
            <a:ext cx="2313940" cy="998303"/>
          </a:xfrm>
          <a:prstGeom prst="rect">
            <a:avLst/>
          </a:prstGeom>
        </p:spPr>
      </p:pic>
      <p:sp>
        <p:nvSpPr>
          <p:cNvPr id="7" name="Underrubrik 2"/>
          <p:cNvSpPr txBox="1">
            <a:spLocks/>
          </p:cNvSpPr>
          <p:nvPr/>
        </p:nvSpPr>
        <p:spPr>
          <a:xfrm>
            <a:off x="7101305" y="3647490"/>
            <a:ext cx="4970379" cy="269983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sv-SE" sz="2000" b="1" dirty="0">
                <a:latin typeface="Cambria" panose="02040503050406030204" pitchFamily="18" charset="0"/>
                <a:ea typeface="Cambria" panose="02040503050406030204" pitchFamily="18" charset="0"/>
              </a:rPr>
              <a:t>TMR</a:t>
            </a:r>
          </a:p>
          <a:p>
            <a:pPr marL="342900" indent="-342900" algn="l">
              <a:buFont typeface="Wingdings" panose="05000000000000000000" pitchFamily="2" charset="2"/>
              <a:buChar char="§"/>
            </a:pPr>
            <a:r>
              <a:rPr lang="sv-SE" sz="2000" b="1" u="sng" dirty="0">
                <a:latin typeface="Cambria" panose="02040503050406030204" pitchFamily="18" charset="0"/>
                <a:ea typeface="Cambria" panose="02040503050406030204" pitchFamily="18" charset="0"/>
              </a:rPr>
              <a:t>Vill öka återvinningen</a:t>
            </a:r>
          </a:p>
        </p:txBody>
      </p:sp>
      <p:cxnSp>
        <p:nvCxnSpPr>
          <p:cNvPr id="8" name="Vinklad koppling 7"/>
          <p:cNvCxnSpPr/>
          <p:nvPr/>
        </p:nvCxnSpPr>
        <p:spPr>
          <a:xfrm flipV="1">
            <a:off x="3411621" y="4213726"/>
            <a:ext cx="3566695" cy="395706"/>
          </a:xfrm>
          <a:prstGeom prst="bentConnector3">
            <a:avLst>
              <a:gd name="adj1" fmla="val 50000"/>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pic>
        <p:nvPicPr>
          <p:cNvPr id="11" name="Bildobjekt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75096" y="108123"/>
            <a:ext cx="2361205" cy="2068416"/>
          </a:xfrm>
          <a:prstGeom prst="rect">
            <a:avLst/>
          </a:prstGeom>
        </p:spPr>
      </p:pic>
      <p:sp>
        <p:nvSpPr>
          <p:cNvPr id="12" name="textruta 11"/>
          <p:cNvSpPr txBox="1"/>
          <p:nvPr/>
        </p:nvSpPr>
        <p:spPr>
          <a:xfrm>
            <a:off x="2868993" y="5344695"/>
            <a:ext cx="6507489" cy="923330"/>
          </a:xfrm>
          <a:prstGeom prst="rect">
            <a:avLst/>
          </a:prstGeom>
          <a:noFill/>
        </p:spPr>
        <p:txBody>
          <a:bodyPr wrap="square" rtlCol="0">
            <a:spAutoFit/>
          </a:bodyPr>
          <a:lstStyle/>
          <a:p>
            <a:r>
              <a:rPr lang="sv-SE" sz="5400" b="1" dirty="0">
                <a:latin typeface="Cambria" panose="02040503050406030204" pitchFamily="18" charset="0"/>
                <a:ea typeface="Cambria" panose="02040503050406030204" pitchFamily="18" charset="0"/>
              </a:rPr>
              <a:t>Men hur gör vi det? </a:t>
            </a:r>
          </a:p>
        </p:txBody>
      </p:sp>
    </p:spTree>
    <p:extLst>
      <p:ext uri="{BB962C8B-B14F-4D97-AF65-F5344CB8AC3E}">
        <p14:creationId xmlns:p14="http://schemas.microsoft.com/office/powerpoint/2010/main" val="3600593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fltVal val="0"/>
                                          </p:val>
                                        </p:tav>
                                        <p:tav tm="100000">
                                          <p:val>
                                            <p:strVal val="#ppt_w"/>
                                          </p:val>
                                        </p:tav>
                                      </p:tavLst>
                                    </p:anim>
                                    <p:anim calcmode="lin" valueType="num">
                                      <p:cBhvr>
                                        <p:cTn id="8" dur="1000" fill="hold"/>
                                        <p:tgtEl>
                                          <p:spTgt spid="12"/>
                                        </p:tgtEl>
                                        <p:attrNameLst>
                                          <p:attrName>ppt_h</p:attrName>
                                        </p:attrNameLst>
                                      </p:cBhvr>
                                      <p:tavLst>
                                        <p:tav tm="0">
                                          <p:val>
                                            <p:fltVal val="0"/>
                                          </p:val>
                                        </p:tav>
                                        <p:tav tm="100000">
                                          <p:val>
                                            <p:strVal val="#ppt_h"/>
                                          </p:val>
                                        </p:tav>
                                      </p:tavLst>
                                    </p:anim>
                                    <p:anim calcmode="lin" valueType="num">
                                      <p:cBhvr>
                                        <p:cTn id="9" dur="1000" fill="hold"/>
                                        <p:tgtEl>
                                          <p:spTgt spid="12"/>
                                        </p:tgtEl>
                                        <p:attrNameLst>
                                          <p:attrName>style.rotation</p:attrName>
                                        </p:attrNameLst>
                                      </p:cBhvr>
                                      <p:tavLst>
                                        <p:tav tm="0">
                                          <p:val>
                                            <p:fltVal val="90"/>
                                          </p:val>
                                        </p:tav>
                                        <p:tav tm="100000">
                                          <p:val>
                                            <p:fltVal val="0"/>
                                          </p:val>
                                        </p:tav>
                                      </p:tavLst>
                                    </p:anim>
                                    <p:animEffect transition="in" filter="fade">
                                      <p:cBhvr>
                                        <p:cTn id="10"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780716" y="1063542"/>
            <a:ext cx="10448758" cy="2387600"/>
          </a:xfrm>
        </p:spPr>
        <p:txBody>
          <a:bodyPr>
            <a:normAutofit/>
          </a:bodyPr>
          <a:lstStyle/>
          <a:p>
            <a:r>
              <a:rPr lang="sv-SE" dirty="0">
                <a:latin typeface="Cambria" panose="02040503050406030204" pitchFamily="18" charset="0"/>
                <a:ea typeface="Cambria" panose="02040503050406030204" pitchFamily="18" charset="0"/>
              </a:rPr>
              <a:t>I skolorna finns sällan återvinning nära eleverna</a:t>
            </a:r>
            <a:endParaRPr lang="sv-SE" b="1" dirty="0">
              <a:latin typeface="Cambria" panose="02040503050406030204" pitchFamily="18" charset="0"/>
              <a:ea typeface="Cambria" panose="02040503050406030204" pitchFamily="18" charset="0"/>
            </a:endParaRPr>
          </a:p>
        </p:txBody>
      </p:sp>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98" y="0"/>
            <a:ext cx="2284663" cy="2284663"/>
          </a:xfrm>
          <a:prstGeom prst="rect">
            <a:avLst/>
          </a:prstGeom>
        </p:spPr>
      </p:pic>
      <p:pic>
        <p:nvPicPr>
          <p:cNvPr id="6" name="Bildobjekt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77136" y="488943"/>
            <a:ext cx="2313940" cy="998303"/>
          </a:xfrm>
          <a:prstGeom prst="rect">
            <a:avLst/>
          </a:prstGeom>
        </p:spPr>
      </p:pic>
      <p:sp>
        <p:nvSpPr>
          <p:cNvPr id="7" name="Underrubrik 6"/>
          <p:cNvSpPr>
            <a:spLocks noGrp="1"/>
          </p:cNvSpPr>
          <p:nvPr>
            <p:ph type="subTitle" idx="1"/>
          </p:nvPr>
        </p:nvSpPr>
        <p:spPr/>
        <p:txBody>
          <a:bodyPr/>
          <a:lstStyle/>
          <a:p>
            <a:r>
              <a:rPr lang="sv-SE" dirty="0"/>
              <a:t>- Hur ska man kunna återvinna då?</a:t>
            </a:r>
          </a:p>
        </p:txBody>
      </p:sp>
      <p:pic>
        <p:nvPicPr>
          <p:cNvPr id="8" name="Bildobjekt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19941" y="4170194"/>
            <a:ext cx="2376757" cy="2375648"/>
          </a:xfrm>
          <a:prstGeom prst="rect">
            <a:avLst/>
          </a:prstGeom>
        </p:spPr>
      </p:pic>
    </p:spTree>
    <p:extLst>
      <p:ext uri="{BB962C8B-B14F-4D97-AF65-F5344CB8AC3E}">
        <p14:creationId xmlns:p14="http://schemas.microsoft.com/office/powerpoint/2010/main" val="1580485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780716" y="1063542"/>
            <a:ext cx="10448758" cy="2387600"/>
          </a:xfrm>
        </p:spPr>
        <p:txBody>
          <a:bodyPr>
            <a:normAutofit/>
          </a:bodyPr>
          <a:lstStyle/>
          <a:p>
            <a:r>
              <a:rPr lang="sv-SE" dirty="0">
                <a:latin typeface="Cambria" panose="02040503050406030204" pitchFamily="18" charset="0"/>
                <a:ea typeface="Cambria" panose="02040503050406030204" pitchFamily="18" charset="0"/>
              </a:rPr>
              <a:t>Två skolorna i pilotprojektet</a:t>
            </a:r>
            <a:endParaRPr lang="sv-SE" b="1" dirty="0">
              <a:latin typeface="Cambria" panose="02040503050406030204" pitchFamily="18" charset="0"/>
              <a:ea typeface="Cambria" panose="02040503050406030204" pitchFamily="18" charset="0"/>
            </a:endParaRPr>
          </a:p>
        </p:txBody>
      </p:sp>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98" y="0"/>
            <a:ext cx="2284663" cy="2284663"/>
          </a:xfrm>
          <a:prstGeom prst="rect">
            <a:avLst/>
          </a:prstGeom>
        </p:spPr>
      </p:pic>
      <p:pic>
        <p:nvPicPr>
          <p:cNvPr id="6" name="Bildobjekt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77136" y="488943"/>
            <a:ext cx="2313940" cy="998303"/>
          </a:xfrm>
          <a:prstGeom prst="rect">
            <a:avLst/>
          </a:prstGeom>
        </p:spPr>
      </p:pic>
      <p:sp>
        <p:nvSpPr>
          <p:cNvPr id="7" name="Underrubrik 6"/>
          <p:cNvSpPr>
            <a:spLocks noGrp="1"/>
          </p:cNvSpPr>
          <p:nvPr>
            <p:ph type="subTitle" idx="1"/>
          </p:nvPr>
        </p:nvSpPr>
        <p:spPr/>
        <p:txBody>
          <a:bodyPr>
            <a:normAutofit fontScale="92500" lnSpcReduction="20000"/>
          </a:bodyPr>
          <a:lstStyle/>
          <a:p>
            <a:r>
              <a:rPr lang="sv-SE" dirty="0">
                <a:latin typeface="Cambria" panose="02040503050406030204" pitchFamily="18" charset="0"/>
                <a:ea typeface="Cambria" panose="02040503050406030204" pitchFamily="18" charset="0"/>
              </a:rPr>
              <a:t>Tillsammans hämtas hos er restavfall (brännbart avfall):</a:t>
            </a:r>
          </a:p>
          <a:p>
            <a:endParaRPr lang="sv-SE" dirty="0">
              <a:latin typeface="Cambria" panose="02040503050406030204" pitchFamily="18" charset="0"/>
              <a:ea typeface="Cambria" panose="02040503050406030204" pitchFamily="18" charset="0"/>
            </a:endParaRPr>
          </a:p>
          <a:p>
            <a:r>
              <a:rPr lang="sv-SE" sz="4800" b="1" dirty="0">
                <a:latin typeface="Cambria" panose="02040503050406030204" pitchFamily="18" charset="0"/>
                <a:ea typeface="Cambria" panose="02040503050406030204" pitchFamily="18" charset="0"/>
              </a:rPr>
              <a:t>592 800 liter restavfall varje år!</a:t>
            </a:r>
          </a:p>
          <a:p>
            <a:r>
              <a:rPr lang="sv-SE" dirty="0">
                <a:latin typeface="Cambria" panose="02040503050406030204" pitchFamily="18" charset="0"/>
                <a:ea typeface="Cambria" panose="02040503050406030204" pitchFamily="18" charset="0"/>
              </a:rPr>
              <a:t>Över en halv miljon liter skräp varje år! På endast två skolor!</a:t>
            </a:r>
          </a:p>
          <a:p>
            <a:endParaRPr lang="sv-SE"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879904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10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7">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7">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p:cTn id="13" dur="1000" fill="hold"/>
                                        <p:tgtEl>
                                          <p:spTgt spid="7">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7">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7">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7">
                                            <p:txEl>
                                              <p:pRg st="2" end="2"/>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 calcmode="lin" valueType="num">
                                      <p:cBhvr>
                                        <p:cTn id="19" dur="1000" fill="hold"/>
                                        <p:tgtEl>
                                          <p:spTgt spid="7">
                                            <p:txEl>
                                              <p:pRg st="3" end="3"/>
                                            </p:txEl>
                                          </p:spTgt>
                                        </p:tgtEl>
                                        <p:attrNameLst>
                                          <p:attrName>ppt_w</p:attrName>
                                        </p:attrNameLst>
                                      </p:cBhvr>
                                      <p:tavLst>
                                        <p:tav tm="0">
                                          <p:val>
                                            <p:fltVal val="0"/>
                                          </p:val>
                                        </p:tav>
                                        <p:tav tm="100000">
                                          <p:val>
                                            <p:strVal val="#ppt_w"/>
                                          </p:val>
                                        </p:tav>
                                      </p:tavLst>
                                    </p:anim>
                                    <p:anim calcmode="lin" valueType="num">
                                      <p:cBhvr>
                                        <p:cTn id="20" dur="1000" fill="hold"/>
                                        <p:tgtEl>
                                          <p:spTgt spid="7">
                                            <p:txEl>
                                              <p:pRg st="3" end="3"/>
                                            </p:txEl>
                                          </p:spTgt>
                                        </p:tgtEl>
                                        <p:attrNameLst>
                                          <p:attrName>ppt_h</p:attrName>
                                        </p:attrNameLst>
                                      </p:cBhvr>
                                      <p:tavLst>
                                        <p:tav tm="0">
                                          <p:val>
                                            <p:fltVal val="0"/>
                                          </p:val>
                                        </p:tav>
                                        <p:tav tm="100000">
                                          <p:val>
                                            <p:strVal val="#ppt_h"/>
                                          </p:val>
                                        </p:tav>
                                      </p:tavLst>
                                    </p:anim>
                                    <p:anim calcmode="lin" valueType="num">
                                      <p:cBhvr>
                                        <p:cTn id="21" dur="1000" fill="hold"/>
                                        <p:tgtEl>
                                          <p:spTgt spid="7">
                                            <p:txEl>
                                              <p:pRg st="3" end="3"/>
                                            </p:txEl>
                                          </p:spTgt>
                                        </p:tgtEl>
                                        <p:attrNameLst>
                                          <p:attrName>style.rotation</p:attrName>
                                        </p:attrNameLst>
                                      </p:cBhvr>
                                      <p:tavLst>
                                        <p:tav tm="0">
                                          <p:val>
                                            <p:fltVal val="90"/>
                                          </p:val>
                                        </p:tav>
                                        <p:tav tm="100000">
                                          <p:val>
                                            <p:fltVal val="0"/>
                                          </p:val>
                                        </p:tav>
                                      </p:tavLst>
                                    </p:anim>
                                    <p:animEffect transition="in" filter="fade">
                                      <p:cBhvr>
                                        <p:cTn id="22" dur="10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780716" y="1063542"/>
            <a:ext cx="10448758" cy="2387600"/>
          </a:xfrm>
        </p:spPr>
        <p:txBody>
          <a:bodyPr>
            <a:normAutofit/>
          </a:bodyPr>
          <a:lstStyle/>
          <a:p>
            <a:r>
              <a:rPr lang="sv-SE" dirty="0">
                <a:latin typeface="Cambria" panose="02040503050406030204" pitchFamily="18" charset="0"/>
                <a:ea typeface="Cambria" panose="02040503050406030204" pitchFamily="18" charset="0"/>
              </a:rPr>
              <a:t>Vad slängs egentligen?</a:t>
            </a:r>
            <a:endParaRPr lang="sv-SE" b="1" dirty="0">
              <a:latin typeface="Cambria" panose="02040503050406030204" pitchFamily="18" charset="0"/>
              <a:ea typeface="Cambria" panose="02040503050406030204" pitchFamily="18" charset="0"/>
            </a:endParaRPr>
          </a:p>
        </p:txBody>
      </p:sp>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98" y="0"/>
            <a:ext cx="2284663" cy="2284663"/>
          </a:xfrm>
          <a:prstGeom prst="rect">
            <a:avLst/>
          </a:prstGeom>
        </p:spPr>
      </p:pic>
      <p:pic>
        <p:nvPicPr>
          <p:cNvPr id="6" name="Bildobjekt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77136" y="488943"/>
            <a:ext cx="2313940" cy="998303"/>
          </a:xfrm>
          <a:prstGeom prst="rect">
            <a:avLst/>
          </a:prstGeom>
        </p:spPr>
      </p:pic>
      <p:sp>
        <p:nvSpPr>
          <p:cNvPr id="7" name="Underrubrik 6"/>
          <p:cNvSpPr>
            <a:spLocks noGrp="1"/>
          </p:cNvSpPr>
          <p:nvPr>
            <p:ph type="subTitle" idx="1"/>
          </p:nvPr>
        </p:nvSpPr>
        <p:spPr>
          <a:xfrm>
            <a:off x="1524000" y="3602037"/>
            <a:ext cx="9144000" cy="2911057"/>
          </a:xfrm>
        </p:spPr>
        <p:txBody>
          <a:bodyPr>
            <a:normAutofit fontScale="92500" lnSpcReduction="10000"/>
          </a:bodyPr>
          <a:lstStyle/>
          <a:p>
            <a:r>
              <a:rPr lang="sv-SE" sz="1600" dirty="0">
                <a:latin typeface="Cambria" panose="02040503050406030204" pitchFamily="18" charset="0"/>
                <a:ea typeface="Cambria" panose="02040503050406030204" pitchFamily="18" charset="0"/>
              </a:rPr>
              <a:t>I en undersökning 2018:</a:t>
            </a:r>
          </a:p>
          <a:p>
            <a:r>
              <a:rPr lang="sv-SE" sz="2200" dirty="0">
                <a:latin typeface="Cambria" panose="02040503050406030204" pitchFamily="18" charset="0"/>
                <a:ea typeface="Cambria" panose="02040503050406030204" pitchFamily="18" charset="0"/>
              </a:rPr>
              <a:t>Plockanalys =</a:t>
            </a:r>
          </a:p>
          <a:p>
            <a:r>
              <a:rPr lang="sv-SE" sz="2200" dirty="0">
                <a:latin typeface="Cambria" panose="02040503050406030204" pitchFamily="18" charset="0"/>
                <a:ea typeface="Cambria" panose="02040503050406030204" pitchFamily="18" charset="0"/>
              </a:rPr>
              <a:t>Tittar i slumpmässiga påsar av restavfall</a:t>
            </a:r>
          </a:p>
          <a:p>
            <a:endParaRPr lang="sv-SE" sz="2200" dirty="0">
              <a:latin typeface="Cambria" panose="02040503050406030204" pitchFamily="18" charset="0"/>
              <a:ea typeface="Cambria" panose="02040503050406030204" pitchFamily="18" charset="0"/>
            </a:endParaRPr>
          </a:p>
          <a:p>
            <a:r>
              <a:rPr lang="sv-SE" sz="2200" dirty="0">
                <a:solidFill>
                  <a:srgbClr val="FF0000"/>
                </a:solidFill>
                <a:latin typeface="Cambria" panose="02040503050406030204" pitchFamily="18" charset="0"/>
                <a:ea typeface="Cambria" panose="02040503050406030204" pitchFamily="18" charset="0"/>
              </a:rPr>
              <a:t>66% av en soppåse är förpackningar!</a:t>
            </a:r>
          </a:p>
          <a:p>
            <a:r>
              <a:rPr lang="sv-SE" sz="2200" dirty="0">
                <a:solidFill>
                  <a:srgbClr val="FF0000"/>
                </a:solidFill>
                <a:latin typeface="Cambria" panose="02040503050406030204" pitchFamily="18" charset="0"/>
                <a:ea typeface="Cambria" panose="02040503050406030204" pitchFamily="18" charset="0"/>
              </a:rPr>
              <a:t>66% av soporna kunde </a:t>
            </a:r>
            <a:r>
              <a:rPr lang="sv-SE" sz="2200" dirty="0">
                <a:latin typeface="Cambria" panose="02040503050406030204" pitchFamily="18" charset="0"/>
                <a:ea typeface="Cambria" panose="02040503050406030204" pitchFamily="18" charset="0"/>
              </a:rPr>
              <a:t>ha återvunnits istället för att brännas.</a:t>
            </a:r>
          </a:p>
          <a:p>
            <a:endParaRPr lang="sv-SE" sz="2200" dirty="0">
              <a:latin typeface="Cambria" panose="02040503050406030204" pitchFamily="18" charset="0"/>
              <a:ea typeface="Cambria" panose="02040503050406030204" pitchFamily="18" charset="0"/>
            </a:endParaRPr>
          </a:p>
          <a:p>
            <a:r>
              <a:rPr lang="sv-SE" sz="2200" dirty="0">
                <a:latin typeface="Cambria" panose="02040503050406030204" pitchFamily="18" charset="0"/>
                <a:ea typeface="Cambria" panose="02040503050406030204" pitchFamily="18" charset="0"/>
              </a:rPr>
              <a:t>= Slösar på jordens resurser i onödan</a:t>
            </a:r>
          </a:p>
          <a:p>
            <a:endParaRPr lang="sv-SE" dirty="0">
              <a:latin typeface="Cambria" panose="02040503050406030204" pitchFamily="18" charset="0"/>
              <a:ea typeface="Cambria" panose="02040503050406030204" pitchFamily="18" charset="0"/>
            </a:endParaRPr>
          </a:p>
        </p:txBody>
      </p:sp>
      <p:pic>
        <p:nvPicPr>
          <p:cNvPr id="3" name="Bildobjekt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8545" y="3769895"/>
            <a:ext cx="1662697" cy="2216929"/>
          </a:xfrm>
          <a:prstGeom prst="rect">
            <a:avLst/>
          </a:prstGeom>
        </p:spPr>
      </p:pic>
      <p:pic>
        <p:nvPicPr>
          <p:cNvPr id="8" name="Bildobjekt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5400000">
            <a:off x="9135476" y="4301632"/>
            <a:ext cx="2207126" cy="1655345"/>
          </a:xfrm>
          <a:prstGeom prst="rect">
            <a:avLst/>
          </a:prstGeom>
        </p:spPr>
      </p:pic>
    </p:spTree>
    <p:extLst>
      <p:ext uri="{BB962C8B-B14F-4D97-AF65-F5344CB8AC3E}">
        <p14:creationId xmlns:p14="http://schemas.microsoft.com/office/powerpoint/2010/main" val="894780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randombar(horizontal)">
                                      <p:cBhvr>
                                        <p:cTn id="7" dur="500"/>
                                        <p:tgtEl>
                                          <p:spTgt spid="7">
                                            <p:txEl>
                                              <p:pRg st="1" end="1"/>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7">
                                            <p:txEl>
                                              <p:pRg st="2" end="2"/>
                                            </p:txEl>
                                          </p:spTgt>
                                        </p:tgtEl>
                                        <p:attrNameLst>
                                          <p:attrName>style.visibility</p:attrName>
                                        </p:attrNameLst>
                                      </p:cBhvr>
                                      <p:to>
                                        <p:strVal val="visible"/>
                                      </p:to>
                                    </p:set>
                                    <p:animEffect transition="in" filter="randombar(horizontal)">
                                      <p:cBhvr>
                                        <p:cTn id="10" dur="500"/>
                                        <p:tgtEl>
                                          <p:spTgt spid="7">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animEffect transition="in" filter="randombar(horizontal)">
                                      <p:cBhvr>
                                        <p:cTn id="15" dur="500"/>
                                        <p:tgtEl>
                                          <p:spTgt spid="7">
                                            <p:txEl>
                                              <p:pRg st="4" end="4"/>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7">
                                            <p:txEl>
                                              <p:pRg st="5" end="5"/>
                                            </p:txEl>
                                          </p:spTgt>
                                        </p:tgtEl>
                                        <p:attrNameLst>
                                          <p:attrName>style.visibility</p:attrName>
                                        </p:attrNameLst>
                                      </p:cBhvr>
                                      <p:to>
                                        <p:strVal val="visible"/>
                                      </p:to>
                                    </p:set>
                                    <p:animEffect transition="in" filter="randombar(horizontal)">
                                      <p:cBhvr>
                                        <p:cTn id="18" dur="500"/>
                                        <p:tgtEl>
                                          <p:spTgt spid="7">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7">
                                            <p:txEl>
                                              <p:pRg st="7" end="7"/>
                                            </p:txEl>
                                          </p:spTgt>
                                        </p:tgtEl>
                                        <p:attrNameLst>
                                          <p:attrName>style.visibility</p:attrName>
                                        </p:attrNameLst>
                                      </p:cBhvr>
                                      <p:to>
                                        <p:strVal val="visible"/>
                                      </p:to>
                                    </p:set>
                                    <p:animEffect transition="in" filter="randombar(horizontal)">
                                      <p:cBhvr>
                                        <p:cTn id="23"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780716" y="1063542"/>
            <a:ext cx="10448758" cy="2387600"/>
          </a:xfrm>
        </p:spPr>
        <p:txBody>
          <a:bodyPr>
            <a:normAutofit/>
          </a:bodyPr>
          <a:lstStyle/>
          <a:p>
            <a:r>
              <a:rPr lang="sv-SE" dirty="0">
                <a:latin typeface="Cambria" panose="02040503050406030204" pitchFamily="18" charset="0"/>
                <a:ea typeface="Cambria" panose="02040503050406030204" pitchFamily="18" charset="0"/>
              </a:rPr>
              <a:t>Vad ska </a:t>
            </a:r>
            <a:r>
              <a:rPr lang="sv-SE" u="sng" dirty="0">
                <a:latin typeface="Cambria" panose="02040503050406030204" pitchFamily="18" charset="0"/>
                <a:ea typeface="Cambria" panose="02040503050406030204" pitchFamily="18" charset="0"/>
              </a:rPr>
              <a:t>vi</a:t>
            </a:r>
            <a:r>
              <a:rPr lang="sv-SE" dirty="0">
                <a:latin typeface="Cambria" panose="02040503050406030204" pitchFamily="18" charset="0"/>
                <a:ea typeface="Cambria" panose="02040503050406030204" pitchFamily="18" charset="0"/>
              </a:rPr>
              <a:t> göra på skolan?</a:t>
            </a:r>
            <a:endParaRPr lang="sv-SE" b="1" dirty="0">
              <a:latin typeface="Cambria" panose="02040503050406030204" pitchFamily="18" charset="0"/>
              <a:ea typeface="Cambria" panose="02040503050406030204" pitchFamily="18" charset="0"/>
            </a:endParaRPr>
          </a:p>
        </p:txBody>
      </p:sp>
      <p:sp>
        <p:nvSpPr>
          <p:cNvPr id="3" name="Underrubrik 2"/>
          <p:cNvSpPr>
            <a:spLocks noGrp="1"/>
          </p:cNvSpPr>
          <p:nvPr>
            <p:ph type="subTitle" idx="1"/>
          </p:nvPr>
        </p:nvSpPr>
        <p:spPr>
          <a:xfrm>
            <a:off x="-90905" y="3451142"/>
            <a:ext cx="12191999" cy="3013173"/>
          </a:xfrm>
        </p:spPr>
        <p:txBody>
          <a:bodyPr>
            <a:normAutofit/>
          </a:bodyPr>
          <a:lstStyle/>
          <a:p>
            <a:r>
              <a:rPr lang="sv-SE" dirty="0">
                <a:latin typeface="Cambria" panose="02040503050406030204" pitchFamily="18" charset="0"/>
                <a:ea typeface="Cambria" panose="02040503050406030204" pitchFamily="18" charset="0"/>
              </a:rPr>
              <a:t>Det är enkelt!</a:t>
            </a:r>
          </a:p>
          <a:p>
            <a:r>
              <a:rPr lang="sv-SE" dirty="0">
                <a:latin typeface="Cambria" panose="02040503050406030204" pitchFamily="18" charset="0"/>
                <a:ea typeface="Cambria" panose="02040503050406030204" pitchFamily="18" charset="0"/>
              </a:rPr>
              <a:t>Återvinn ditt skräp i de kärl som finns!</a:t>
            </a:r>
          </a:p>
          <a:p>
            <a:endParaRPr lang="sv-SE" dirty="0">
              <a:latin typeface="Cambria" panose="02040503050406030204" pitchFamily="18" charset="0"/>
              <a:ea typeface="Cambria" panose="02040503050406030204" pitchFamily="18" charset="0"/>
            </a:endParaRPr>
          </a:p>
          <a:p>
            <a:r>
              <a:rPr lang="sv-SE" dirty="0">
                <a:latin typeface="Cambria" panose="02040503050406030204" pitchFamily="18" charset="0"/>
                <a:ea typeface="Cambria" panose="02040503050406030204" pitchFamily="18" charset="0"/>
              </a:rPr>
              <a:t>	</a:t>
            </a:r>
            <a:r>
              <a:rPr lang="sv-SE" b="1" dirty="0">
                <a:latin typeface="Cambria" panose="02040503050406030204" pitchFamily="18" charset="0"/>
                <a:ea typeface="Cambria" panose="02040503050406030204" pitchFamily="18" charset="0"/>
              </a:rPr>
              <a:t>Metallförpackningar	Plastförpackningar		Pappersförpackningar</a:t>
            </a:r>
          </a:p>
          <a:p>
            <a:endParaRPr lang="sv-SE" b="1" dirty="0">
              <a:latin typeface="Cambria" panose="02040503050406030204" pitchFamily="18" charset="0"/>
              <a:ea typeface="Cambria" panose="02040503050406030204" pitchFamily="18" charset="0"/>
            </a:endParaRPr>
          </a:p>
          <a:p>
            <a:r>
              <a:rPr lang="sv-SE" b="1" dirty="0">
                <a:latin typeface="Cambria" panose="02040503050406030204" pitchFamily="18" charset="0"/>
                <a:ea typeface="Cambria" panose="02040503050406030204" pitchFamily="18" charset="0"/>
              </a:rPr>
              <a:t>och 	Pant!</a:t>
            </a:r>
          </a:p>
        </p:txBody>
      </p:sp>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98" y="0"/>
            <a:ext cx="2284663" cy="2284663"/>
          </a:xfrm>
          <a:prstGeom prst="rect">
            <a:avLst/>
          </a:prstGeom>
        </p:spPr>
      </p:pic>
      <p:pic>
        <p:nvPicPr>
          <p:cNvPr id="6" name="Bildobjekt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77136" y="488943"/>
            <a:ext cx="2313940" cy="998303"/>
          </a:xfrm>
          <a:prstGeom prst="rect">
            <a:avLst/>
          </a:prstGeom>
        </p:spPr>
      </p:pic>
    </p:spTree>
    <p:extLst>
      <p:ext uri="{BB962C8B-B14F-4D97-AF65-F5344CB8AC3E}">
        <p14:creationId xmlns:p14="http://schemas.microsoft.com/office/powerpoint/2010/main" val="488423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2334261" y="157656"/>
            <a:ext cx="8169307" cy="6508004"/>
          </a:xfrm>
        </p:spPr>
        <p:txBody>
          <a:bodyPr>
            <a:normAutofit/>
          </a:bodyPr>
          <a:lstStyle/>
          <a:p>
            <a:pPr algn="l"/>
            <a:endParaRPr lang="sv-SE" dirty="0">
              <a:latin typeface="Cambria" panose="02040503050406030204" pitchFamily="18" charset="0"/>
              <a:ea typeface="Cambria" panose="02040503050406030204" pitchFamily="18" charset="0"/>
            </a:endParaRPr>
          </a:p>
          <a:p>
            <a:pPr algn="l"/>
            <a:r>
              <a:rPr lang="sv-SE" b="1" dirty="0">
                <a:latin typeface="Cambria" panose="02040503050406030204" pitchFamily="18" charset="0"/>
                <a:ea typeface="Cambria" panose="02040503050406030204" pitchFamily="18" charset="0"/>
              </a:rPr>
              <a:t>Pappersförpackningar</a:t>
            </a:r>
          </a:p>
          <a:p>
            <a:pPr algn="l"/>
            <a:r>
              <a:rPr lang="sv-SE" sz="2000" dirty="0">
                <a:latin typeface="Cambria" panose="02040503050406030204" pitchFamily="18" charset="0"/>
                <a:ea typeface="Cambria" panose="02040503050406030204" pitchFamily="18" charset="0"/>
              </a:rPr>
              <a:t>- </a:t>
            </a:r>
            <a:r>
              <a:rPr lang="sv-SE" sz="2200" dirty="0">
                <a:latin typeface="Cambria" panose="02040503050406030204" pitchFamily="18" charset="0"/>
                <a:ea typeface="Cambria" panose="02040503050406030204" pitchFamily="18" charset="0"/>
              </a:rPr>
              <a:t>Blir ”</a:t>
            </a:r>
            <a:r>
              <a:rPr lang="sv-SE" sz="2200" dirty="0" err="1">
                <a:latin typeface="Cambria" panose="02040503050406030204" pitchFamily="18" charset="0"/>
                <a:ea typeface="Cambria" panose="02040503050406030204" pitchFamily="18" charset="0"/>
              </a:rPr>
              <a:t>hårig”kant</a:t>
            </a:r>
            <a:r>
              <a:rPr lang="sv-SE" sz="2200" dirty="0">
                <a:latin typeface="Cambria" panose="02040503050406030204" pitchFamily="18" charset="0"/>
                <a:ea typeface="Cambria" panose="02040503050406030204" pitchFamily="18" charset="0"/>
              </a:rPr>
              <a:t> när det rivs</a:t>
            </a:r>
          </a:p>
          <a:p>
            <a:pPr algn="l"/>
            <a:endParaRPr lang="sv-SE" dirty="0">
              <a:latin typeface="Cambria" panose="02040503050406030204" pitchFamily="18" charset="0"/>
              <a:ea typeface="Cambria" panose="02040503050406030204" pitchFamily="18" charset="0"/>
            </a:endParaRPr>
          </a:p>
          <a:p>
            <a:pPr algn="l"/>
            <a:r>
              <a:rPr lang="sv-SE" b="1" dirty="0">
                <a:latin typeface="Cambria" panose="02040503050406030204" pitchFamily="18" charset="0"/>
                <a:ea typeface="Cambria" panose="02040503050406030204" pitchFamily="18" charset="0"/>
              </a:rPr>
              <a:t>Plastförpackningar</a:t>
            </a:r>
          </a:p>
          <a:p>
            <a:pPr marL="342900" indent="-342900" algn="l">
              <a:buFontTx/>
              <a:buChar char="-"/>
            </a:pPr>
            <a:r>
              <a:rPr lang="sv-SE" sz="2200" dirty="0">
                <a:latin typeface="Cambria" panose="02040503050406030204" pitchFamily="18" charset="0"/>
                <a:ea typeface="Cambria" panose="02040503050406030204" pitchFamily="18" charset="0"/>
              </a:rPr>
              <a:t>Prasslar</a:t>
            </a:r>
          </a:p>
          <a:p>
            <a:pPr marL="342900" indent="-342900" algn="l">
              <a:buFontTx/>
              <a:buChar char="-"/>
            </a:pPr>
            <a:r>
              <a:rPr lang="sv-SE" sz="2200" dirty="0">
                <a:latin typeface="Cambria" panose="02040503050406030204" pitchFamily="18" charset="0"/>
                <a:ea typeface="Cambria" panose="02040503050406030204" pitchFamily="18" charset="0"/>
              </a:rPr>
              <a:t>Blir slät kant när rivs</a:t>
            </a:r>
          </a:p>
          <a:p>
            <a:pPr marL="342900" indent="-342900" algn="l">
              <a:buFontTx/>
              <a:buChar char="-"/>
            </a:pPr>
            <a:r>
              <a:rPr lang="sv-SE" sz="2200" dirty="0">
                <a:latin typeface="Cambria" panose="02040503050406030204" pitchFamily="18" charset="0"/>
                <a:ea typeface="Cambria" panose="02040503050406030204" pitchFamily="18" charset="0"/>
              </a:rPr>
              <a:t>Vecklar ut sig om det trycks ihop</a:t>
            </a:r>
          </a:p>
          <a:p>
            <a:pPr algn="l"/>
            <a:endParaRPr lang="sv-SE" dirty="0">
              <a:latin typeface="Cambria" panose="02040503050406030204" pitchFamily="18" charset="0"/>
              <a:ea typeface="Cambria" panose="02040503050406030204" pitchFamily="18" charset="0"/>
            </a:endParaRPr>
          </a:p>
          <a:p>
            <a:pPr algn="l"/>
            <a:r>
              <a:rPr lang="sv-SE" b="1" dirty="0">
                <a:latin typeface="Cambria" panose="02040503050406030204" pitchFamily="18" charset="0"/>
                <a:ea typeface="Cambria" panose="02040503050406030204" pitchFamily="18" charset="0"/>
              </a:rPr>
              <a:t>Metallförpackningar</a:t>
            </a:r>
          </a:p>
          <a:p>
            <a:pPr algn="l"/>
            <a:r>
              <a:rPr lang="sv-SE" sz="2200" dirty="0">
                <a:latin typeface="Cambria" panose="02040503050406030204" pitchFamily="18" charset="0"/>
                <a:ea typeface="Cambria" panose="02040503050406030204" pitchFamily="18" charset="0"/>
              </a:rPr>
              <a:t>- Hårda och silvriga </a:t>
            </a:r>
          </a:p>
          <a:p>
            <a:pPr algn="l"/>
            <a:r>
              <a:rPr lang="sv-SE" sz="2200" dirty="0">
                <a:latin typeface="Cambria" panose="02040503050406030204" pitchFamily="18" charset="0"/>
                <a:ea typeface="Cambria" panose="02040503050406030204" pitchFamily="18" charset="0"/>
              </a:rPr>
              <a:t>- Stannar som en boll när det trycks ihop</a:t>
            </a:r>
          </a:p>
          <a:p>
            <a:pPr algn="l"/>
            <a:endParaRPr lang="sv-SE" dirty="0">
              <a:latin typeface="Cambria" panose="02040503050406030204" pitchFamily="18" charset="0"/>
              <a:ea typeface="Cambria" panose="02040503050406030204" pitchFamily="18" charset="0"/>
            </a:endParaRPr>
          </a:p>
          <a:p>
            <a:pPr algn="l"/>
            <a:endParaRPr lang="sv-SE" dirty="0">
              <a:latin typeface="Cambria" panose="02040503050406030204" pitchFamily="18" charset="0"/>
              <a:ea typeface="Cambria" panose="02040503050406030204" pitchFamily="18" charset="0"/>
            </a:endParaRPr>
          </a:p>
          <a:p>
            <a:pPr algn="l"/>
            <a:endParaRPr lang="sv-SE" dirty="0">
              <a:latin typeface="Cambria" panose="02040503050406030204" pitchFamily="18" charset="0"/>
              <a:ea typeface="Cambria" panose="02040503050406030204" pitchFamily="18" charset="0"/>
            </a:endParaRPr>
          </a:p>
          <a:p>
            <a:pPr algn="l"/>
            <a:endParaRPr lang="sv-SE" dirty="0">
              <a:latin typeface="Cambria" panose="02040503050406030204" pitchFamily="18" charset="0"/>
              <a:ea typeface="Cambria" panose="02040503050406030204" pitchFamily="18" charset="0"/>
            </a:endParaRPr>
          </a:p>
          <a:p>
            <a:pPr algn="l"/>
            <a:endParaRPr lang="sv-SE" dirty="0">
              <a:latin typeface="Cambria" panose="02040503050406030204" pitchFamily="18" charset="0"/>
              <a:ea typeface="Cambria" panose="02040503050406030204" pitchFamily="18" charset="0"/>
            </a:endParaRPr>
          </a:p>
        </p:txBody>
      </p:sp>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98" y="0"/>
            <a:ext cx="2284663" cy="2284663"/>
          </a:xfrm>
          <a:prstGeom prst="rect">
            <a:avLst/>
          </a:prstGeom>
        </p:spPr>
      </p:pic>
      <p:pic>
        <p:nvPicPr>
          <p:cNvPr id="6" name="Bildobjekt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77136" y="488943"/>
            <a:ext cx="2313940" cy="998303"/>
          </a:xfrm>
          <a:prstGeom prst="rect">
            <a:avLst/>
          </a:prstGeom>
        </p:spPr>
      </p:pic>
      <p:pic>
        <p:nvPicPr>
          <p:cNvPr id="1028" name="Picture 4" descr="bild på metallförpackningar"/>
          <p:cNvPicPr>
            <a:picLocks noChangeAspect="1" noChangeArrowheads="1"/>
          </p:cNvPicPr>
          <p:nvPr/>
        </p:nvPicPr>
        <p:blipFill rotWithShape="1">
          <a:blip r:embed="rId5">
            <a:extLst>
              <a:ext uri="{28A0092B-C50C-407E-A947-70E740481C1C}">
                <a14:useLocalDpi xmlns:a14="http://schemas.microsoft.com/office/drawing/2010/main" val="0"/>
              </a:ext>
            </a:extLst>
          </a:blip>
          <a:srcRect l="19684" t="16427" r="18934"/>
          <a:stretch/>
        </p:blipFill>
        <p:spPr bwMode="auto">
          <a:xfrm>
            <a:off x="-223852" y="3207990"/>
            <a:ext cx="2558113" cy="175794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bild på pappersförpackningar"/>
          <p:cNvPicPr>
            <a:picLocks noChangeAspect="1" noChangeArrowheads="1"/>
          </p:cNvPicPr>
          <p:nvPr/>
        </p:nvPicPr>
        <p:blipFill rotWithShape="1">
          <a:blip r:embed="rId6">
            <a:extLst>
              <a:ext uri="{28A0092B-C50C-407E-A947-70E740481C1C}">
                <a14:useLocalDpi xmlns:a14="http://schemas.microsoft.com/office/drawing/2010/main" val="0"/>
              </a:ext>
            </a:extLst>
          </a:blip>
          <a:srcRect l="29509" t="18849" r="30956" b="5295"/>
          <a:stretch/>
        </p:blipFill>
        <p:spPr bwMode="auto">
          <a:xfrm>
            <a:off x="5958733" y="127229"/>
            <a:ext cx="2171006" cy="208271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bild på plastförpackningar"/>
          <p:cNvPicPr>
            <a:picLocks noChangeAspect="1" noChangeArrowheads="1"/>
          </p:cNvPicPr>
          <p:nvPr/>
        </p:nvPicPr>
        <p:blipFill rotWithShape="1">
          <a:blip r:embed="rId7">
            <a:extLst>
              <a:ext uri="{28A0092B-C50C-407E-A947-70E740481C1C}">
                <a14:useLocalDpi xmlns:a14="http://schemas.microsoft.com/office/drawing/2010/main" val="0"/>
              </a:ext>
            </a:extLst>
          </a:blip>
          <a:srcRect l="15859" t="6763" r="18218" b="9249"/>
          <a:stretch/>
        </p:blipFill>
        <p:spPr bwMode="auto">
          <a:xfrm>
            <a:off x="6674497" y="2247958"/>
            <a:ext cx="2558113" cy="185402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Lämna pant på ÅVC för att rädda haven | BORAB"/>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577136" y="989990"/>
            <a:ext cx="2244951" cy="2648309"/>
          </a:xfrm>
          <a:prstGeom prst="rect">
            <a:avLst/>
          </a:prstGeom>
          <a:noFill/>
          <a:extLst>
            <a:ext uri="{909E8E84-426E-40DD-AFC4-6F175D3DCCD1}">
              <a14:hiddenFill xmlns:a14="http://schemas.microsoft.com/office/drawing/2010/main">
                <a:solidFill>
                  <a:srgbClr val="FFFFFF"/>
                </a:solidFill>
              </a14:hiddenFill>
            </a:ext>
          </a:extLst>
        </p:spPr>
      </p:pic>
      <p:sp>
        <p:nvSpPr>
          <p:cNvPr id="9" name="Rubrik 1"/>
          <p:cNvSpPr>
            <a:spLocks noGrp="1"/>
          </p:cNvSpPr>
          <p:nvPr>
            <p:ph type="ctrTitle"/>
          </p:nvPr>
        </p:nvSpPr>
        <p:spPr>
          <a:xfrm>
            <a:off x="0" y="4435716"/>
            <a:ext cx="12191999" cy="2387600"/>
          </a:xfrm>
        </p:spPr>
        <p:txBody>
          <a:bodyPr>
            <a:normAutofit/>
          </a:bodyPr>
          <a:lstStyle/>
          <a:p>
            <a:r>
              <a:rPr lang="sv-SE" dirty="0">
                <a:latin typeface="Cambria" panose="02040503050406030204" pitchFamily="18" charset="0"/>
                <a:ea typeface="Cambria" panose="02040503050406030204" pitchFamily="18" charset="0"/>
              </a:rPr>
              <a:t>Hur sorterar man rätt?</a:t>
            </a:r>
            <a:endParaRPr lang="sv-SE" b="1" dirty="0">
              <a:latin typeface="Cambria" panose="02040503050406030204" pitchFamily="18" charset="0"/>
              <a:ea typeface="Cambria" panose="02040503050406030204" pitchFamily="18" charset="0"/>
            </a:endParaRPr>
          </a:p>
        </p:txBody>
      </p:sp>
      <p:sp>
        <p:nvSpPr>
          <p:cNvPr id="2" name="Rektangel 1"/>
          <p:cNvSpPr/>
          <p:nvPr/>
        </p:nvSpPr>
        <p:spPr>
          <a:xfrm>
            <a:off x="9476913" y="3414273"/>
            <a:ext cx="2838088" cy="1569660"/>
          </a:xfrm>
          <a:prstGeom prst="rect">
            <a:avLst/>
          </a:prstGeom>
        </p:spPr>
        <p:txBody>
          <a:bodyPr wrap="square">
            <a:spAutoFit/>
          </a:bodyPr>
          <a:lstStyle/>
          <a:p>
            <a:r>
              <a:rPr lang="sv-SE" sz="2400" b="1" dirty="0">
                <a:latin typeface="Cambria" panose="02040503050406030204" pitchFamily="18" charset="0"/>
                <a:ea typeface="Cambria" panose="02040503050406030204" pitchFamily="18" charset="0"/>
              </a:rPr>
              <a:t>Pant </a:t>
            </a:r>
          </a:p>
          <a:p>
            <a:pPr marL="285750" indent="-285750">
              <a:buFontTx/>
              <a:buChar char="-"/>
            </a:pPr>
            <a:r>
              <a:rPr lang="sv-SE" sz="2400" dirty="0">
                <a:latin typeface="Cambria" panose="02040503050406030204" pitchFamily="18" charset="0"/>
                <a:ea typeface="Cambria" panose="02040503050406030204" pitchFamily="18" charset="0"/>
              </a:rPr>
              <a:t>Burkar och flaskor </a:t>
            </a:r>
          </a:p>
          <a:p>
            <a:r>
              <a:rPr lang="sv-SE" sz="2400" dirty="0">
                <a:latin typeface="Cambria" panose="02040503050406030204" pitchFamily="18" charset="0"/>
                <a:ea typeface="Cambria" panose="02040503050406030204" pitchFamily="18" charset="0"/>
              </a:rPr>
              <a:t>med pantmärkning</a:t>
            </a:r>
          </a:p>
        </p:txBody>
      </p:sp>
    </p:spTree>
    <p:extLst>
      <p:ext uri="{BB962C8B-B14F-4D97-AF65-F5344CB8AC3E}">
        <p14:creationId xmlns:p14="http://schemas.microsoft.com/office/powerpoint/2010/main" val="2087732204"/>
      </p:ext>
    </p:extLst>
  </p:cSld>
  <p:clrMapOvr>
    <a:masterClrMapping/>
  </p:clrMapOvr>
</p:sld>
</file>

<file path=ppt/theme/theme1.xml><?xml version="1.0" encoding="utf-8"?>
<a:theme xmlns:a="http://schemas.openxmlformats.org/drawingml/2006/main" name="Office-tema">
  <a:themeElements>
    <a:clrScheme name="Rödviolet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1706</TotalTime>
  <Words>891</Words>
  <Application>Microsoft Office PowerPoint</Application>
  <PresentationFormat>Bredbild</PresentationFormat>
  <Paragraphs>111</Paragraphs>
  <Slides>11</Slides>
  <Notes>9</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11</vt:i4>
      </vt:variant>
    </vt:vector>
  </HeadingPairs>
  <TitlesOfParts>
    <vt:vector size="17" baseType="lpstr">
      <vt:lpstr>Arial</vt:lpstr>
      <vt:lpstr>Calibri</vt:lpstr>
      <vt:lpstr>Calibri Light</vt:lpstr>
      <vt:lpstr>Cambria</vt:lpstr>
      <vt:lpstr>Wingdings</vt:lpstr>
      <vt:lpstr>Office-tema</vt:lpstr>
      <vt:lpstr>Pilotprojekt:  Klassrumsnära återvinning</vt:lpstr>
      <vt:lpstr>Vad är ett pilotprojekt?</vt:lpstr>
      <vt:lpstr>Samarbete mellan två aktörer:</vt:lpstr>
      <vt:lpstr>Två aktörer med samma mål:</vt:lpstr>
      <vt:lpstr>I skolorna finns sällan återvinning nära eleverna</vt:lpstr>
      <vt:lpstr>Två skolorna i pilotprojektet</vt:lpstr>
      <vt:lpstr>Vad slängs egentligen?</vt:lpstr>
      <vt:lpstr>Vad ska vi göra på skolan?</vt:lpstr>
      <vt:lpstr>Hur sorterar man rätt?</vt:lpstr>
      <vt:lpstr>Se filmer och lär er mer via länkarna: </vt:lpstr>
      <vt:lpstr>Frågor?</vt:lpstr>
    </vt:vector>
  </TitlesOfParts>
  <Company>Uppsala Vatten &amp; Avfall 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Pilotprojekt:  Klassrumsnära återvinning</dc:title>
  <dc:creator>Lannergren-Wallén Sara</dc:creator>
  <cp:lastModifiedBy>Kranse Carina</cp:lastModifiedBy>
  <cp:revision>22</cp:revision>
  <dcterms:created xsi:type="dcterms:W3CDTF">2022-04-13T08:03:30Z</dcterms:created>
  <dcterms:modified xsi:type="dcterms:W3CDTF">2022-09-21T14:27:29Z</dcterms:modified>
</cp:coreProperties>
</file>